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9" r:id="rId2"/>
    <p:sldMasterId id="2147483678" r:id="rId3"/>
    <p:sldMasterId id="2147483687" r:id="rId4"/>
  </p:sldMasterIdLst>
  <p:notesMasterIdLst>
    <p:notesMasterId r:id="rId44"/>
  </p:notesMasterIdLst>
  <p:sldIdLst>
    <p:sldId id="256" r:id="rId5"/>
    <p:sldId id="347" r:id="rId6"/>
    <p:sldId id="348" r:id="rId7"/>
    <p:sldId id="257" r:id="rId8"/>
    <p:sldId id="346" r:id="rId9"/>
    <p:sldId id="345" r:id="rId10"/>
    <p:sldId id="294" r:id="rId11"/>
    <p:sldId id="323" r:id="rId12"/>
    <p:sldId id="336" r:id="rId13"/>
    <p:sldId id="291" r:id="rId14"/>
    <p:sldId id="337" r:id="rId15"/>
    <p:sldId id="338" r:id="rId16"/>
    <p:sldId id="344" r:id="rId17"/>
    <p:sldId id="339" r:id="rId18"/>
    <p:sldId id="340" r:id="rId19"/>
    <p:sldId id="295" r:id="rId20"/>
    <p:sldId id="309" r:id="rId21"/>
    <p:sldId id="298" r:id="rId22"/>
    <p:sldId id="299" r:id="rId23"/>
    <p:sldId id="333" r:id="rId24"/>
    <p:sldId id="317" r:id="rId25"/>
    <p:sldId id="342" r:id="rId26"/>
    <p:sldId id="341" r:id="rId27"/>
    <p:sldId id="300" r:id="rId28"/>
    <p:sldId id="326" r:id="rId29"/>
    <p:sldId id="307" r:id="rId30"/>
    <p:sldId id="302" r:id="rId31"/>
    <p:sldId id="334" r:id="rId32"/>
    <p:sldId id="311" r:id="rId33"/>
    <p:sldId id="305" r:id="rId34"/>
    <p:sldId id="322" r:id="rId35"/>
    <p:sldId id="318" r:id="rId36"/>
    <p:sldId id="306" r:id="rId37"/>
    <p:sldId id="319" r:id="rId38"/>
    <p:sldId id="320" r:id="rId39"/>
    <p:sldId id="263" r:id="rId40"/>
    <p:sldId id="328" r:id="rId41"/>
    <p:sldId id="329" r:id="rId42"/>
    <p:sldId id="35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7D0"/>
    <a:srgbClr val="D1D1FF"/>
    <a:srgbClr val="BBC9DB"/>
    <a:srgbClr val="D9BB9E"/>
    <a:srgbClr val="0C2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D248A4-5DAC-354D-957C-0ACC5A10D769}" v="216" dt="2025-01-12T19:55:20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3"/>
    <p:restoredTop sz="94719"/>
  </p:normalViewPr>
  <p:slideViewPr>
    <p:cSldViewPr snapToGrid="0">
      <p:cViewPr varScale="1">
        <p:scale>
          <a:sx n="148" d="100"/>
          <a:sy n="148" d="100"/>
        </p:scale>
        <p:origin x="10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97D4-DFFA-524F-8586-0D90D7C03BFF}" type="datetimeFigureOut">
              <a:rPr lang="en-US" smtClean="0"/>
              <a:t>1/14/25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18F85-AF31-4542-9B81-27B6F8E6F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Discrete data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2262B-0D50-4E41-A84C-0A7D96739D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18F85-AF31-4542-9B81-27B6F8E6FC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7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BF5BE-98DE-BD51-15BE-392EFC0BD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5FD20A-865F-FD33-91B4-8AFEB916A1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D0C1F7-99AD-839B-FDAC-A83D467292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7292F-C7AC-A046-9DB9-3DCB59B27A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18F85-AF31-4542-9B81-27B6F8E6FC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46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what’s going on behind the R code?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18F85-AF31-4542-9B81-27B6F8E6FC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9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https://</a:t>
            </a:r>
            <a:r>
              <a:rPr lang="en-US" err="1"/>
              <a:t>link.springer.com</a:t>
            </a:r>
            <a:r>
              <a:rPr lang="en-US"/>
              <a:t>/chapter/10.1007/978-1-4842-6500-0_5</a:t>
            </a:r>
          </a:p>
          <a:p>
            <a:r>
              <a:rPr lang="en-US"/>
              <a:t>https://</a:t>
            </a:r>
            <a:r>
              <a:rPr lang="en-US" err="1"/>
              <a:t>www.datacamp.com</a:t>
            </a:r>
            <a:r>
              <a:rPr lang="en-US"/>
              <a:t>/tutorial/decision-tree-classification-python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18F85-AF31-4542-9B81-27B6F8E6FC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48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</a:t>
            </a:r>
            <a:r>
              <a:rPr lang="en-US" sz="1200"/>
              <a:t>By </a:t>
            </a:r>
            <a:r>
              <a:rPr lang="en-US" sz="1200" err="1"/>
              <a:t>NickRewind</a:t>
            </a:r>
            <a:r>
              <a:rPr lang="en-US" sz="1200"/>
              <a:t> - Screenshot from </a:t>
            </a:r>
            <a:r>
              <a:rPr lang="en-US" sz="1200" err="1"/>
              <a:t>File:SpongeBob</a:t>
            </a:r>
            <a:r>
              <a:rPr lang="en-US" sz="1200"/>
              <a:t> </a:t>
            </a:r>
            <a:r>
              <a:rPr lang="en-US" sz="1200" err="1"/>
              <a:t>BingePants</a:t>
            </a:r>
            <a:r>
              <a:rPr lang="en-US" sz="1200"/>
              <a:t> Podcast </a:t>
            </a:r>
            <a:r>
              <a:rPr lang="en-US" sz="1200" err="1"/>
              <a:t>Trailer.webm</a:t>
            </a:r>
            <a:r>
              <a:rPr lang="en-US" sz="1200"/>
              <a:t>, CC BY 3.0, https://</a:t>
            </a:r>
            <a:r>
              <a:rPr lang="en-US" sz="1200" err="1"/>
              <a:t>commons.wikimedia.org</a:t>
            </a:r>
            <a:r>
              <a:rPr lang="en-US" sz="1200"/>
              <a:t>/w/</a:t>
            </a:r>
            <a:r>
              <a:rPr lang="en-US" sz="1200" err="1"/>
              <a:t>index.php?curid</a:t>
            </a:r>
            <a:r>
              <a:rPr lang="en-US" sz="1200"/>
              <a:t>=138420249</a:t>
            </a:r>
          </a:p>
          <a:p>
            <a:r>
              <a:rPr lang="en-US" sz="1200"/>
              <a:t>https://</a:t>
            </a:r>
            <a:r>
              <a:rPr lang="en-US" sz="1200" err="1"/>
              <a:t>medium.com</a:t>
            </a:r>
            <a:r>
              <a:rPr lang="en-US" sz="1200"/>
              <a:t>/@</a:t>
            </a:r>
            <a:r>
              <a:rPr lang="en-US" sz="1200" err="1"/>
              <a:t>samabidi</a:t>
            </a:r>
            <a:r>
              <a:rPr lang="en-US" sz="1200"/>
              <a:t>/what-spongebob-can-teach-us-about-productivity-39ba1b20b54f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18F85-AF31-4542-9B81-27B6F8E6FC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260" y="1122363"/>
            <a:ext cx="10225505" cy="2387600"/>
          </a:xfrm>
        </p:spPr>
        <p:txBody>
          <a:bodyPr anchor="b"/>
          <a:lstStyle>
            <a:lvl1pPr algn="ctr">
              <a:defRPr sz="6000" b="1" i="0">
                <a:latin typeface="PP Neue Montreal" pitchFamily="2" charset="77"/>
                <a:ea typeface="PP Neue Montreal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260" y="3602038"/>
            <a:ext cx="10225505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PP Neue Montreal Medium" pitchFamily="2" charset="77"/>
                <a:ea typeface="PP Neue Montreal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7DAF9-C9AB-D706-2DC2-37B34E0E7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FBC6AC39-1A68-724B-ACC6-47E1DE2CDC99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06903-B354-71E4-EB20-7F20DA51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50045-CD10-485E-0762-E0EA7E3B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763CC3A-13D7-054F-B60C-B0B8293A9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1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54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258" y="1709739"/>
            <a:ext cx="862655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258" y="4589464"/>
            <a:ext cx="8626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8382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947" y="1847850"/>
            <a:ext cx="402249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700" y="1847850"/>
            <a:ext cx="402249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295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83" y="365126"/>
            <a:ext cx="861034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83" y="1681163"/>
            <a:ext cx="40964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083" y="2505075"/>
            <a:ext cx="40964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0351" y="1681163"/>
            <a:ext cx="41166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0351" y="2505075"/>
            <a:ext cx="411665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076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7629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442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731" y="457200"/>
            <a:ext cx="236405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1892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731" y="2057400"/>
            <a:ext cx="236405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973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260" y="1122363"/>
            <a:ext cx="10225505" cy="2387600"/>
          </a:xfrm>
        </p:spPr>
        <p:txBody>
          <a:bodyPr anchor="b"/>
          <a:lstStyle>
            <a:lvl1pPr algn="ctr">
              <a:defRPr sz="6000" b="1" i="0">
                <a:latin typeface="PP Neue Montreal" pitchFamily="2" charset="77"/>
                <a:ea typeface="PP Neue Montreal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260" y="3602038"/>
            <a:ext cx="10225505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PP Neue Montreal Medium" pitchFamily="2" charset="77"/>
                <a:ea typeface="PP Neue Montreal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7DAF9-C9AB-D706-2DC2-37B34E0E7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FBC6AC39-1A68-724B-ACC6-47E1DE2CDC99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06903-B354-71E4-EB20-7F20DA51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50045-CD10-485E-0762-E0EA7E3B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763CC3A-13D7-054F-B60C-B0B8293A9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21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656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258" y="1709739"/>
            <a:ext cx="862655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258" y="4589464"/>
            <a:ext cx="8626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542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8087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947" y="1847850"/>
            <a:ext cx="402249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700" y="1847850"/>
            <a:ext cx="402249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639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83" y="365126"/>
            <a:ext cx="861034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83" y="1681163"/>
            <a:ext cx="40964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083" y="2505075"/>
            <a:ext cx="40964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0351" y="1681163"/>
            <a:ext cx="41166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0351" y="2505075"/>
            <a:ext cx="411665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4445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0228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123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731" y="457200"/>
            <a:ext cx="236405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1892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731" y="2057400"/>
            <a:ext cx="236405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230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6191" y="1122363"/>
            <a:ext cx="9753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6191" y="3602038"/>
            <a:ext cx="9753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2553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206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258" y="1709739"/>
            <a:ext cx="862655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258" y="4589464"/>
            <a:ext cx="8626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5006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947" y="1847850"/>
            <a:ext cx="402249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700" y="1847850"/>
            <a:ext cx="402249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409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83" y="365126"/>
            <a:ext cx="861034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83" y="1681163"/>
            <a:ext cx="40964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083" y="2505075"/>
            <a:ext cx="40964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0351" y="1681163"/>
            <a:ext cx="41166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0351" y="2505075"/>
            <a:ext cx="411665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748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258" y="1709739"/>
            <a:ext cx="862655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258" y="4589464"/>
            <a:ext cx="8626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762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3603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248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731" y="457200"/>
            <a:ext cx="334116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1336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731" y="2057400"/>
            <a:ext cx="334116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35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947" y="1847850"/>
            <a:ext cx="402249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700" y="1847850"/>
            <a:ext cx="402249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13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83" y="365126"/>
            <a:ext cx="861034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83" y="1681163"/>
            <a:ext cx="40964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083" y="2505075"/>
            <a:ext cx="40964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0351" y="1681163"/>
            <a:ext cx="41166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0351" y="2505075"/>
            <a:ext cx="411665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46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373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40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731" y="457200"/>
            <a:ext cx="236405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1892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731" y="2057400"/>
            <a:ext cx="236405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383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260" y="1122363"/>
            <a:ext cx="10225505" cy="2387600"/>
          </a:xfrm>
        </p:spPr>
        <p:txBody>
          <a:bodyPr anchor="b"/>
          <a:lstStyle>
            <a:lvl1pPr algn="ctr">
              <a:defRPr sz="6000" b="1" i="0">
                <a:latin typeface="PP Neue Montreal" pitchFamily="2" charset="77"/>
                <a:ea typeface="PP Neue Montreal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260" y="3602038"/>
            <a:ext cx="10225505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PP Neue Montreal Medium" pitchFamily="2" charset="77"/>
                <a:ea typeface="PP Neue Montreal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7DAF9-C9AB-D706-2DC2-37B34E0E7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FBC6AC39-1A68-724B-ACC6-47E1DE2CDC99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06903-B354-71E4-EB20-7F20DA51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50045-CD10-485E-0762-E0EA7E3B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763CC3A-13D7-054F-B60C-B0B8293A9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Placeholder 1">
            <a:extLst>
              <a:ext uri="{FF2B5EF4-FFF2-40B4-BE49-F238E27FC236}">
                <a16:creationId xmlns:a16="http://schemas.microsoft.com/office/drawing/2014/main" id="{4D6D2405-860B-4F8A-6FBE-3BB0208639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9533" y="72519"/>
            <a:ext cx="10194971" cy="66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4" name="Text Placeholder 2">
            <a:extLst>
              <a:ext uri="{FF2B5EF4-FFF2-40B4-BE49-F238E27FC236}">
                <a16:creationId xmlns:a16="http://schemas.microsoft.com/office/drawing/2014/main" id="{66ABC593-933A-194F-A9CB-D4B31E014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9533" y="1825625"/>
            <a:ext cx="1019497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770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i="0" kern="1200">
          <a:solidFill>
            <a:schemeClr val="bg1"/>
          </a:solidFill>
          <a:latin typeface="PP Neue Montreal" pitchFamily="2" charset="77"/>
          <a:ea typeface="PP Neue Montreal" pitchFamily="2" charset="77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P Neue Montreal" pitchFamily="2" charset="77"/>
          <a:ea typeface="PP Neue Montreal" pitchFamily="2" charset="77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P Neue Montreal" pitchFamily="2" charset="77"/>
          <a:ea typeface="PP Neue Montreal" pitchFamily="2" charset="77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P Neue Montreal" pitchFamily="2" charset="77"/>
          <a:ea typeface="PP Neue Montreal" pitchFamily="2" charset="77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PP Neue Montreal" pitchFamily="2" charset="77"/>
          <a:ea typeface="PP Neue Montreal" pitchFamily="2" charset="77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PP Neue Montreal" pitchFamily="2" charset="77"/>
          <a:ea typeface="PP Neue Montreal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Placeholder 1">
            <a:extLst>
              <a:ext uri="{FF2B5EF4-FFF2-40B4-BE49-F238E27FC236}">
                <a16:creationId xmlns:a16="http://schemas.microsoft.com/office/drawing/2014/main" id="{4D6D2405-860B-4F8A-6FBE-3BB0208639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9533" y="365126"/>
            <a:ext cx="1019497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4" name="Text Placeholder 2">
            <a:extLst>
              <a:ext uri="{FF2B5EF4-FFF2-40B4-BE49-F238E27FC236}">
                <a16:creationId xmlns:a16="http://schemas.microsoft.com/office/drawing/2014/main" id="{66ABC593-933A-194F-A9CB-D4B31E014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9533" y="1825625"/>
            <a:ext cx="1019497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344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i="0" kern="1200">
          <a:solidFill>
            <a:schemeClr val="tx1"/>
          </a:solidFill>
          <a:latin typeface="PP Neue Montreal" pitchFamily="2" charset="77"/>
          <a:ea typeface="PP Neue Montreal" pitchFamily="2" charset="77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P Neue Montreal" pitchFamily="2" charset="77"/>
          <a:ea typeface="PP Neue Montreal" pitchFamily="2" charset="77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P Neue Montreal" pitchFamily="2" charset="77"/>
          <a:ea typeface="PP Neue Montreal" pitchFamily="2" charset="77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P Neue Montreal" pitchFamily="2" charset="77"/>
          <a:ea typeface="PP Neue Montreal" pitchFamily="2" charset="77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PP Neue Montreal" pitchFamily="2" charset="77"/>
          <a:ea typeface="PP Neue Montreal" pitchFamily="2" charset="77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PP Neue Montreal" pitchFamily="2" charset="77"/>
          <a:ea typeface="PP Neue Montreal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19E77C-647A-FBE6-C660-9FEE90B68F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305300"/>
            <a:ext cx="6769100" cy="2552700"/>
          </a:xfrm>
          <a:prstGeom prst="rect">
            <a:avLst/>
          </a:prstGeom>
        </p:spPr>
      </p:pic>
      <p:sp>
        <p:nvSpPr>
          <p:cNvPr id="5123" name="Title Placeholder 1">
            <a:extLst>
              <a:ext uri="{FF2B5EF4-FFF2-40B4-BE49-F238E27FC236}">
                <a16:creationId xmlns:a16="http://schemas.microsoft.com/office/drawing/2014/main" id="{4D6D2405-860B-4F8A-6FBE-3BB0208639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9533" y="365126"/>
            <a:ext cx="1019497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4" name="Text Placeholder 2">
            <a:extLst>
              <a:ext uri="{FF2B5EF4-FFF2-40B4-BE49-F238E27FC236}">
                <a16:creationId xmlns:a16="http://schemas.microsoft.com/office/drawing/2014/main" id="{66ABC593-933A-194F-A9CB-D4B31E014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9533" y="1825625"/>
            <a:ext cx="1019497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3BDFFA-0BDB-0806-4661-1E53806E9F2D}"/>
              </a:ext>
            </a:extLst>
          </p:cNvPr>
          <p:cNvSpPr/>
          <p:nvPr/>
        </p:nvSpPr>
        <p:spPr>
          <a:xfrm>
            <a:off x="11383618" y="0"/>
            <a:ext cx="808383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EB0DA-76E0-4CC9-8D8F-AA35B6212B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41952" y="274638"/>
            <a:ext cx="292100" cy="2832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4154AF-EE9A-A0AB-576E-1CB8A6CA27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9534" y="6192752"/>
            <a:ext cx="1779778" cy="3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2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i="0" kern="1200">
          <a:solidFill>
            <a:schemeClr val="tx1"/>
          </a:solidFill>
          <a:latin typeface="PP Neue Montreal" pitchFamily="2" charset="77"/>
          <a:ea typeface="PP Neue Montreal" pitchFamily="2" charset="77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P Neue Montreal" pitchFamily="2" charset="77"/>
          <a:ea typeface="PP Neue Montreal" pitchFamily="2" charset="77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P Neue Montreal" pitchFamily="2" charset="77"/>
          <a:ea typeface="PP Neue Montreal" pitchFamily="2" charset="77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P Neue Montreal" pitchFamily="2" charset="77"/>
          <a:ea typeface="PP Neue Montreal" pitchFamily="2" charset="77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PP Neue Montreal" pitchFamily="2" charset="77"/>
          <a:ea typeface="PP Neue Montreal" pitchFamily="2" charset="77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PP Neue Montreal" pitchFamily="2" charset="77"/>
          <a:ea typeface="PP Neue Montreal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EC7DCD-C721-2402-C866-B48C91A96E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288509"/>
            <a:ext cx="6769100" cy="2552700"/>
          </a:xfrm>
          <a:prstGeom prst="rect">
            <a:avLst/>
          </a:prstGeom>
        </p:spPr>
      </p:pic>
      <p:sp>
        <p:nvSpPr>
          <p:cNvPr id="5123" name="Title Placeholder 1">
            <a:extLst>
              <a:ext uri="{FF2B5EF4-FFF2-40B4-BE49-F238E27FC236}">
                <a16:creationId xmlns:a16="http://schemas.microsoft.com/office/drawing/2014/main" id="{4D6D2405-860B-4F8A-6FBE-3BB0208639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9533" y="1074496"/>
            <a:ext cx="1114912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4" name="Text Placeholder 2">
            <a:extLst>
              <a:ext uri="{FF2B5EF4-FFF2-40B4-BE49-F238E27FC236}">
                <a16:creationId xmlns:a16="http://schemas.microsoft.com/office/drawing/2014/main" id="{66ABC593-933A-194F-A9CB-D4B31E014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9533" y="2400058"/>
            <a:ext cx="11149128" cy="338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EE6A8-2CB1-3A15-6472-24C80EA83F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2985" y="254855"/>
            <a:ext cx="2526030" cy="496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3CF47D-D10D-4B19-A5E5-1DCA44B602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41098" y="6103937"/>
            <a:ext cx="4049903" cy="417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AFB124-CDCF-FE93-C31C-3FD0696149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17261" y="4789004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60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i="0" kern="1200">
          <a:solidFill>
            <a:schemeClr val="accent2"/>
          </a:solidFill>
          <a:latin typeface="PP Neue Montreal" pitchFamily="2" charset="77"/>
          <a:ea typeface="PP Neue Montreal" pitchFamily="2" charset="77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P Neue Montreal" pitchFamily="2" charset="77"/>
          <a:ea typeface="PP Neue Montreal" pitchFamily="2" charset="77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P Neue Montreal" pitchFamily="2" charset="77"/>
          <a:ea typeface="PP Neue Montreal" pitchFamily="2" charset="77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P Neue Montreal" pitchFamily="2" charset="77"/>
          <a:ea typeface="PP Neue Montreal" pitchFamily="2" charset="77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PP Neue Montreal" pitchFamily="2" charset="77"/>
          <a:ea typeface="PP Neue Montreal" pitchFamily="2" charset="77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PP Neue Montreal" pitchFamily="2" charset="77"/>
          <a:ea typeface="PP Neue Montreal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hyperlink" Target="mailto:wang5jt@mail.uc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wang5jt@mail.uc.edu" TargetMode="Externa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jiantongwang.com/R_lab_handout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C249BF-E575-3F20-7D96-045205CFBD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1B9EA1-3596-8DBD-7BF2-9B037F732B51}"/>
              </a:ext>
            </a:extLst>
          </p:cNvPr>
          <p:cNvSpPr txBox="1"/>
          <p:nvPr/>
        </p:nvSpPr>
        <p:spPr>
          <a:xfrm>
            <a:off x="657037" y="2123182"/>
            <a:ext cx="11335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Research Agenda &amp; Teaching Demo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EE12FE-AC77-0ED9-5556-F2B37BC094EE}"/>
              </a:ext>
            </a:extLst>
          </p:cNvPr>
          <p:cNvSpPr txBox="1"/>
          <p:nvPr/>
        </p:nvSpPr>
        <p:spPr>
          <a:xfrm>
            <a:off x="2761663" y="3657600"/>
            <a:ext cx="712601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Jiantong Wang</a:t>
            </a:r>
          </a:p>
          <a:p>
            <a:pPr algn="ctr"/>
            <a:r>
              <a:rPr lang="en-US">
                <a:hlinkClick r:id="rId4"/>
              </a:rPr>
              <a:t>wang5jt@mail.uc.edu</a:t>
            </a:r>
            <a:r>
              <a:rPr lang="en-US"/>
              <a:t> </a:t>
            </a:r>
          </a:p>
          <a:p>
            <a:pPr algn="ctr"/>
            <a:r>
              <a:rPr lang="en-US" sz="1600"/>
              <a:t>Ph.D. Candidate in Business Analytics</a:t>
            </a:r>
          </a:p>
          <a:p>
            <a:pPr algn="ctr"/>
            <a:r>
              <a:rPr lang="en-US" sz="1600"/>
              <a:t>Department of Operations, Business Analytics, &amp; Information Systems</a:t>
            </a:r>
          </a:p>
          <a:p>
            <a:pPr algn="ctr"/>
            <a:r>
              <a:rPr lang="en-US" sz="1600"/>
              <a:t>Lindner College of Business</a:t>
            </a:r>
          </a:p>
          <a:p>
            <a:pPr algn="ctr"/>
            <a:r>
              <a:rPr lang="en-US" sz="1600"/>
              <a:t>University of Cincinnati</a:t>
            </a:r>
          </a:p>
        </p:txBody>
      </p:sp>
      <p:pic>
        <p:nvPicPr>
          <p:cNvPr id="5" name="Picture 4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017E0F2B-5C82-CB76-C8B2-563539B96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563" y="4822497"/>
            <a:ext cx="2451100" cy="1270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5B455A-84EF-E211-38CD-6F148A54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3408" y="6492875"/>
            <a:ext cx="635331" cy="365125"/>
          </a:xfrm>
        </p:spPr>
        <p:txBody>
          <a:bodyPr/>
          <a:lstStyle/>
          <a:p>
            <a:fld id="{7763CC3A-13D7-054F-B60C-B0B8293A9B28}" type="slidenum">
              <a:rPr lang="en-US" smtClean="0"/>
              <a:t>1</a:t>
            </a:fld>
            <a:r>
              <a:rPr lang="en-US"/>
              <a:t>/39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20A49A-0E2C-8B76-0E44-B528E5881B86}"/>
              </a:ext>
            </a:extLst>
          </p:cNvPr>
          <p:cNvSpPr txBox="1"/>
          <p:nvPr/>
        </p:nvSpPr>
        <p:spPr>
          <a:xfrm>
            <a:off x="12611819" y="3942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2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13DB8-F796-3CF9-E4DE-1F731E7AC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9" y="97714"/>
            <a:ext cx="10194971" cy="59915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  <a:latin typeface="+mn-lt"/>
              </a:rPr>
              <a:t>Toy Example: MBA Admission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8A3016-2A24-5F3C-B3A2-2DD7CE5C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99" y="2752625"/>
            <a:ext cx="10831398" cy="3369501"/>
          </a:xfrm>
        </p:spPr>
        <p:txBody>
          <a:bodyPr/>
          <a:lstStyle/>
          <a:p>
            <a:r>
              <a:rPr lang="en-US" b="1">
                <a:latin typeface="+mn-lt"/>
              </a:rPr>
              <a:t>Goal: </a:t>
            </a:r>
            <a:endParaRPr lang="en-US">
              <a:latin typeface="+mn-lt"/>
            </a:endParaRPr>
          </a:p>
          <a:p>
            <a:pPr lvl="1"/>
            <a:r>
              <a:rPr lang="en-US">
                <a:latin typeface="+mn-lt"/>
              </a:rPr>
              <a:t>To predict admit decisions for future applicants (Admit / Not admit).</a:t>
            </a:r>
          </a:p>
          <a:p>
            <a:pPr lvl="1"/>
            <a:endParaRPr lang="en-US">
              <a:latin typeface="+mn-lt"/>
            </a:endParaRPr>
          </a:p>
          <a:p>
            <a:pPr lvl="1"/>
            <a:endParaRPr lang="en-US">
              <a:latin typeface="+mn-lt"/>
            </a:endParaRPr>
          </a:p>
          <a:p>
            <a:r>
              <a:rPr lang="en-US" b="1">
                <a:latin typeface="+mn-lt"/>
              </a:rPr>
              <a:t>Variables</a:t>
            </a:r>
            <a:r>
              <a:rPr lang="en-US">
                <a:latin typeface="+mn-lt"/>
              </a:rPr>
              <a:t>: </a:t>
            </a:r>
          </a:p>
          <a:p>
            <a:pPr lvl="1"/>
            <a:r>
              <a:rPr lang="en-US">
                <a:latin typeface="+mn-lt"/>
              </a:rPr>
              <a:t>To make things simple, we will first focus on two predictors: </a:t>
            </a:r>
            <a:r>
              <a:rPr lang="en-US" b="1">
                <a:latin typeface="+mn-lt"/>
              </a:rPr>
              <a:t>GPA</a:t>
            </a:r>
            <a:r>
              <a:rPr lang="en-US">
                <a:latin typeface="+mn-lt"/>
              </a:rPr>
              <a:t> and </a:t>
            </a:r>
            <a:r>
              <a:rPr lang="en-US" b="1">
                <a:latin typeface="+mn-lt"/>
              </a:rPr>
              <a:t>GMAT</a:t>
            </a:r>
            <a:r>
              <a:rPr lang="en-US">
                <a:latin typeface="+mn-lt"/>
              </a:rPr>
              <a:t>.</a:t>
            </a:r>
          </a:p>
          <a:p>
            <a:pPr marL="0" indent="0">
              <a:buNone/>
            </a:pPr>
            <a:endParaRPr lang="en-US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89FC3D-5291-13F0-3FE8-7045D85292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625298" y="899978"/>
            <a:ext cx="6498729" cy="215837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51D28A-6E6C-6885-ABB7-CE6198249B15}"/>
              </a:ext>
            </a:extLst>
          </p:cNvPr>
          <p:cNvSpPr txBox="1">
            <a:spLocks/>
          </p:cNvSpPr>
          <p:nvPr/>
        </p:nvSpPr>
        <p:spPr bwMode="auto">
          <a:xfrm>
            <a:off x="209599" y="1227468"/>
            <a:ext cx="5738355" cy="119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P Neue Montreal" pitchFamily="2" charset="77"/>
                <a:ea typeface="PP Neue Montreal" pitchFamily="2" charset="77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P Neue Montreal" pitchFamily="2" charset="77"/>
                <a:ea typeface="PP Neue Montreal" pitchFamily="2" charset="77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P Neue Montreal" pitchFamily="2" charset="77"/>
                <a:ea typeface="PP Neue Montreal" pitchFamily="2" charset="77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 kern="1200">
                <a:solidFill>
                  <a:schemeClr val="tx1"/>
                </a:solidFill>
                <a:latin typeface="PP Neue Montreal" pitchFamily="2" charset="77"/>
                <a:ea typeface="PP Neue Montreal" pitchFamily="2" charset="77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 kern="1200">
                <a:solidFill>
                  <a:schemeClr val="tx1"/>
                </a:solidFill>
                <a:latin typeface="PP Neue Montreal" pitchFamily="2" charset="77"/>
                <a:ea typeface="PP Neue Montreal" pitchFamily="2" charset="7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b="1">
                <a:latin typeface="+mn-lt"/>
              </a:rPr>
              <a:t>Data: </a:t>
            </a:r>
          </a:p>
          <a:p>
            <a:pPr lvl="1" defTabSz="914400"/>
            <a:r>
              <a:rPr lang="en-US">
                <a:latin typeface="+mn-lt"/>
              </a:rPr>
              <a:t>Historical records of applicants to an MBA program from previous years.</a:t>
            </a:r>
          </a:p>
          <a:p>
            <a:pPr defTabSz="914400"/>
            <a:endParaRPr lang="en-US" b="1">
              <a:latin typeface="+mn-lt"/>
            </a:endParaRPr>
          </a:p>
          <a:p>
            <a:pPr defTabSz="914400"/>
            <a:endParaRPr lang="en-US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FCA79D-3EF5-A0BB-05F0-EC62BC9F76A5}"/>
              </a:ext>
            </a:extLst>
          </p:cNvPr>
          <p:cNvSpPr txBox="1">
            <a:spLocks/>
          </p:cNvSpPr>
          <p:nvPr/>
        </p:nvSpPr>
        <p:spPr>
          <a:xfrm>
            <a:off x="11493409" y="6492875"/>
            <a:ext cx="4988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561A54A-ADF0-7F53-61B1-FF3FF49121DE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10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112811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3C72D-9AF0-1DF6-7A43-0A5CFFF70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3118-4108-6BC5-FD16-32E6F1AD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Demo: Building a Classification Tree</a:t>
            </a:r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3FC54F6-67FC-F709-3BC0-3E2E8B72F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895" y="926492"/>
            <a:ext cx="10194971" cy="1167741"/>
          </a:xfrm>
        </p:spPr>
        <p:txBody>
          <a:bodyPr/>
          <a:lstStyle/>
          <a:p>
            <a:r>
              <a:rPr lang="en-US"/>
              <a:t>Packages: “</a:t>
            </a:r>
            <a:r>
              <a:rPr lang="en-US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rpart</a:t>
            </a:r>
            <a:r>
              <a:rPr lang="en-US"/>
              <a:t>” and “</a:t>
            </a:r>
            <a:r>
              <a:rPr lang="en-US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rpart.plot</a:t>
            </a:r>
            <a:r>
              <a:rPr lang="en-US"/>
              <a:t>”</a:t>
            </a:r>
          </a:p>
          <a:p>
            <a:r>
              <a:rPr lang="en-US"/>
              <a:t>Dataset: MBA Application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3881D3-3092-B513-6731-5FC59FA2E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33" y="3377244"/>
            <a:ext cx="10476276" cy="2906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9EE7D3-4D7E-ED41-79EC-CEA143C66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53" y="1928226"/>
            <a:ext cx="9972654" cy="14490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D0F54A-6476-3F27-75CC-3D0AFBDE7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368" y="876367"/>
            <a:ext cx="4472262" cy="2906970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E7A7E24-A776-7A32-08F9-225D312B52C6}"/>
              </a:ext>
            </a:extLst>
          </p:cNvPr>
          <p:cNvSpPr txBox="1">
            <a:spLocks/>
          </p:cNvSpPr>
          <p:nvPr/>
        </p:nvSpPr>
        <p:spPr>
          <a:xfrm>
            <a:off x="11493409" y="6492875"/>
            <a:ext cx="4988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22C54A4-B726-8C9F-521B-856E3FDF5AF3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11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3739611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C3EA6-32D7-9859-8F77-496D72232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6724E-DAAF-2173-2285-DCC5B475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Demo: Building a Classification Tree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B633C-DA65-D62C-864B-F9C926029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33" y="1126886"/>
            <a:ext cx="10194971" cy="1167741"/>
          </a:xfrm>
        </p:spPr>
        <p:txBody>
          <a:bodyPr/>
          <a:lstStyle/>
          <a:p>
            <a:r>
              <a:rPr lang="en-US"/>
              <a:t>80% training data, 20% testing data</a:t>
            </a:r>
          </a:p>
          <a:p>
            <a:r>
              <a:rPr lang="en-US"/>
              <a:t>For reproducibility, we set random seed “1234”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4940C9-B016-A7A5-FC79-76738C428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33" y="2524330"/>
            <a:ext cx="10832851" cy="1809340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2442F7D-2D92-5996-6602-12A67F89D6A1}"/>
              </a:ext>
            </a:extLst>
          </p:cNvPr>
          <p:cNvSpPr txBox="1">
            <a:spLocks/>
          </p:cNvSpPr>
          <p:nvPr/>
        </p:nvSpPr>
        <p:spPr>
          <a:xfrm>
            <a:off x="11493409" y="6492875"/>
            <a:ext cx="4988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7EED5B7-30F5-C1D3-1D4B-7CA81BFA6C5C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12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4213035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5A081-EEEF-1F9D-DCAB-0BA9A8085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DB976-DA4E-CCAC-F08D-686126E27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Demo: Building a Classification Tree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595A6-A6A9-3AB8-F0ED-169B0A558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990" y="740665"/>
            <a:ext cx="5902477" cy="5769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FAA2B6-8B24-24A4-08C4-F75CC73F77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4062"/>
          <a:stretch/>
        </p:blipFill>
        <p:spPr>
          <a:xfrm>
            <a:off x="138023" y="1222195"/>
            <a:ext cx="5564786" cy="4806178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A7309F7-3CC7-460C-AB3C-53037FD92150}"/>
              </a:ext>
            </a:extLst>
          </p:cNvPr>
          <p:cNvSpPr txBox="1">
            <a:spLocks/>
          </p:cNvSpPr>
          <p:nvPr/>
        </p:nvSpPr>
        <p:spPr>
          <a:xfrm>
            <a:off x="11493409" y="6492875"/>
            <a:ext cx="4988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1187ACF-0CA3-0382-CF11-4A201864C12C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13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4057051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E7B3B-9A7E-A203-D2C3-7EC662496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65794-33D9-66DB-5D06-547F9F14D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Fit Classification Tree Model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3D37F1-913B-E581-327F-552EF318C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" r="163"/>
          <a:stretch/>
        </p:blipFill>
        <p:spPr>
          <a:xfrm>
            <a:off x="461554" y="905843"/>
            <a:ext cx="11268892" cy="19396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454AEA-F8C3-4198-0091-2B0CDC247E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67716" y="2988719"/>
            <a:ext cx="6025618" cy="35671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420B22-209E-AEB8-BFF0-80A9189C830F}"/>
              </a:ext>
            </a:extLst>
          </p:cNvPr>
          <p:cNvSpPr/>
          <p:nvPr/>
        </p:nvSpPr>
        <p:spPr>
          <a:xfrm>
            <a:off x="1490844" y="2699369"/>
            <a:ext cx="8212347" cy="2001328"/>
          </a:xfrm>
          <a:prstGeom prst="rect">
            <a:avLst/>
          </a:prstGeom>
          <a:solidFill>
            <a:srgbClr val="0C234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How does the model build behind the R code?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370FCEF-E82F-7691-58BD-881EC867FEB8}"/>
              </a:ext>
            </a:extLst>
          </p:cNvPr>
          <p:cNvSpPr txBox="1">
            <a:spLocks/>
          </p:cNvSpPr>
          <p:nvPr/>
        </p:nvSpPr>
        <p:spPr>
          <a:xfrm>
            <a:off x="11493409" y="6492875"/>
            <a:ext cx="4988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360D98A-4D8E-4BD0-B354-2FFCAE438544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14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190289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1F788-599A-A78D-6757-F30568336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E74B-C836-5440-5C24-CB79260DD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The underlying idea</a:t>
            </a:r>
            <a:r>
              <a:rPr lang="zh-CN" altLang="en-US">
                <a:latin typeface="+mn-lt"/>
              </a:rPr>
              <a:t> </a:t>
            </a:r>
            <a:r>
              <a:rPr lang="en-US" altLang="zh-CN">
                <a:latin typeface="+mn-lt"/>
              </a:rPr>
              <a:t>of classification trees</a:t>
            </a:r>
            <a:endParaRPr lang="en-US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E4BCB94-7C3B-102D-3656-305629FAA0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12773" y="771663"/>
            <a:ext cx="6070545" cy="5933512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9334F20-B4E6-83C6-73B2-BCA987E98533}"/>
              </a:ext>
            </a:extLst>
          </p:cNvPr>
          <p:cNvCxnSpPr>
            <a:cxnSpLocks/>
          </p:cNvCxnSpPr>
          <p:nvPr/>
        </p:nvCxnSpPr>
        <p:spPr>
          <a:xfrm>
            <a:off x="6708986" y="5689280"/>
            <a:ext cx="484667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17C6C21-5223-EAF6-0754-706E75767134}"/>
              </a:ext>
            </a:extLst>
          </p:cNvPr>
          <p:cNvCxnSpPr>
            <a:cxnSpLocks/>
          </p:cNvCxnSpPr>
          <p:nvPr/>
        </p:nvCxnSpPr>
        <p:spPr>
          <a:xfrm>
            <a:off x="6736966" y="3636174"/>
            <a:ext cx="0" cy="45878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BB5A8A6-C21D-6A19-A962-5A363AE313A5}"/>
              </a:ext>
            </a:extLst>
          </p:cNvPr>
          <p:cNvCxnSpPr>
            <a:cxnSpLocks/>
          </p:cNvCxnSpPr>
          <p:nvPr/>
        </p:nvCxnSpPr>
        <p:spPr>
          <a:xfrm>
            <a:off x="6719301" y="5700859"/>
            <a:ext cx="484667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89DD73A5-9BE8-E2AC-213E-0F5AA02A604C}"/>
              </a:ext>
            </a:extLst>
          </p:cNvPr>
          <p:cNvSpPr/>
          <p:nvPr/>
        </p:nvSpPr>
        <p:spPr>
          <a:xfrm>
            <a:off x="1745067" y="2342133"/>
            <a:ext cx="1796499" cy="3986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GPA &gt;= 3.0? 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2523DB6-D289-255A-F8A2-0AA140755507}"/>
              </a:ext>
            </a:extLst>
          </p:cNvPr>
          <p:cNvCxnSpPr>
            <a:cxnSpLocks/>
            <a:stCxn id="67" idx="2"/>
            <a:endCxn id="69" idx="0"/>
          </p:cNvCxnSpPr>
          <p:nvPr/>
        </p:nvCxnSpPr>
        <p:spPr>
          <a:xfrm flipH="1">
            <a:off x="1295943" y="2740817"/>
            <a:ext cx="1347374" cy="6196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B34610A0-08A9-3300-4F2B-366C09437C7A}"/>
              </a:ext>
            </a:extLst>
          </p:cNvPr>
          <p:cNvSpPr/>
          <p:nvPr/>
        </p:nvSpPr>
        <p:spPr>
          <a:xfrm>
            <a:off x="397693" y="3360421"/>
            <a:ext cx="1796499" cy="39868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BA9FA38-6EB4-974A-9AB4-DBFDCFFDB4EE}"/>
              </a:ext>
            </a:extLst>
          </p:cNvPr>
          <p:cNvCxnSpPr>
            <a:cxnSpLocks/>
            <a:stCxn id="67" idx="2"/>
            <a:endCxn id="71" idx="0"/>
          </p:cNvCxnSpPr>
          <p:nvPr/>
        </p:nvCxnSpPr>
        <p:spPr>
          <a:xfrm>
            <a:off x="2643317" y="2740817"/>
            <a:ext cx="1060861" cy="6372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D32ECE12-A31C-5EA8-F060-38351BFE66A8}"/>
              </a:ext>
            </a:extLst>
          </p:cNvPr>
          <p:cNvSpPr/>
          <p:nvPr/>
        </p:nvSpPr>
        <p:spPr>
          <a:xfrm>
            <a:off x="2805928" y="3378093"/>
            <a:ext cx="1796499" cy="3986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GPA &gt;= 2.8?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C149E-CE18-1D10-792A-AA2CDF1D3BC4}"/>
              </a:ext>
            </a:extLst>
          </p:cNvPr>
          <p:cNvCxnSpPr>
            <a:cxnSpLocks/>
            <a:stCxn id="71" idx="2"/>
            <a:endCxn id="73" idx="0"/>
          </p:cNvCxnSpPr>
          <p:nvPr/>
        </p:nvCxnSpPr>
        <p:spPr>
          <a:xfrm>
            <a:off x="3704178" y="3776777"/>
            <a:ext cx="701333" cy="7597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94BEEE4C-0803-BF92-95FF-F5D2E5ED7D33}"/>
              </a:ext>
            </a:extLst>
          </p:cNvPr>
          <p:cNvSpPr/>
          <p:nvPr/>
        </p:nvSpPr>
        <p:spPr>
          <a:xfrm>
            <a:off x="3507261" y="4536493"/>
            <a:ext cx="1796499" cy="39868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5458644-5031-8CD4-FBA9-283C499938E1}"/>
              </a:ext>
            </a:extLst>
          </p:cNvPr>
          <p:cNvCxnSpPr>
            <a:cxnSpLocks/>
            <a:stCxn id="71" idx="2"/>
            <a:endCxn id="75" idx="0"/>
          </p:cNvCxnSpPr>
          <p:nvPr/>
        </p:nvCxnSpPr>
        <p:spPr>
          <a:xfrm flipH="1">
            <a:off x="1999999" y="3776777"/>
            <a:ext cx="1704179" cy="6833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117D3652-D6CB-3C11-ECA8-1C06F82BD08F}"/>
              </a:ext>
            </a:extLst>
          </p:cNvPr>
          <p:cNvSpPr/>
          <p:nvPr/>
        </p:nvSpPr>
        <p:spPr>
          <a:xfrm>
            <a:off x="1101749" y="4460100"/>
            <a:ext cx="1796499" cy="3986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GMAT &gt;= 451?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5D2E959-5A3C-D04A-CEB7-3C69A59D4DD3}"/>
              </a:ext>
            </a:extLst>
          </p:cNvPr>
          <p:cNvSpPr/>
          <p:nvPr/>
        </p:nvSpPr>
        <p:spPr>
          <a:xfrm>
            <a:off x="80974" y="5726471"/>
            <a:ext cx="1796499" cy="39868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DEEC1E6-9632-5C81-C03A-A227FA728B82}"/>
              </a:ext>
            </a:extLst>
          </p:cNvPr>
          <p:cNvCxnSpPr>
            <a:cxnSpLocks/>
            <a:stCxn id="75" idx="2"/>
            <a:endCxn id="76" idx="0"/>
          </p:cNvCxnSpPr>
          <p:nvPr/>
        </p:nvCxnSpPr>
        <p:spPr>
          <a:xfrm flipH="1">
            <a:off x="979224" y="4858784"/>
            <a:ext cx="1020775" cy="8676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6D882203-1D87-D361-BB59-89880BF80799}"/>
              </a:ext>
            </a:extLst>
          </p:cNvPr>
          <p:cNvSpPr/>
          <p:nvPr/>
        </p:nvSpPr>
        <p:spPr>
          <a:xfrm>
            <a:off x="2225437" y="5826142"/>
            <a:ext cx="1796499" cy="39868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C1D973A-88F0-10BB-DB17-5612D5A13800}"/>
              </a:ext>
            </a:extLst>
          </p:cNvPr>
          <p:cNvCxnSpPr>
            <a:cxnSpLocks/>
            <a:stCxn id="75" idx="2"/>
            <a:endCxn id="78" idx="0"/>
          </p:cNvCxnSpPr>
          <p:nvPr/>
        </p:nvCxnSpPr>
        <p:spPr>
          <a:xfrm>
            <a:off x="1999999" y="4858784"/>
            <a:ext cx="1123688" cy="9673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F84E295-12CF-96B0-8B4D-489C39484FA0}"/>
              </a:ext>
            </a:extLst>
          </p:cNvPr>
          <p:cNvSpPr txBox="1"/>
          <p:nvPr/>
        </p:nvSpPr>
        <p:spPr>
          <a:xfrm>
            <a:off x="1389270" y="2850419"/>
            <a:ext cx="9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A7D7F73-9057-50A7-B136-5B7EE463F6A1}"/>
              </a:ext>
            </a:extLst>
          </p:cNvPr>
          <p:cNvSpPr txBox="1"/>
          <p:nvPr/>
        </p:nvSpPr>
        <p:spPr>
          <a:xfrm>
            <a:off x="2776158" y="2942945"/>
            <a:ext cx="9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F4E9AF0-E839-AB09-29CB-1D064C7C4EDA}"/>
              </a:ext>
            </a:extLst>
          </p:cNvPr>
          <p:cNvSpPr txBox="1"/>
          <p:nvPr/>
        </p:nvSpPr>
        <p:spPr>
          <a:xfrm>
            <a:off x="4013381" y="3965871"/>
            <a:ext cx="9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F85E968-D7EA-1392-914E-2FA40A79B819}"/>
              </a:ext>
            </a:extLst>
          </p:cNvPr>
          <p:cNvSpPr txBox="1"/>
          <p:nvPr/>
        </p:nvSpPr>
        <p:spPr>
          <a:xfrm>
            <a:off x="2325533" y="3875947"/>
            <a:ext cx="9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Yes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89AC099-F643-A913-F8CB-B41424B53938}"/>
              </a:ext>
            </a:extLst>
          </p:cNvPr>
          <p:cNvSpPr txBox="1"/>
          <p:nvPr/>
        </p:nvSpPr>
        <p:spPr>
          <a:xfrm>
            <a:off x="918947" y="5157797"/>
            <a:ext cx="9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Yes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002BF6B-A844-9FA6-CB10-E453EFE5220B}"/>
              </a:ext>
            </a:extLst>
          </p:cNvPr>
          <p:cNvSpPr txBox="1"/>
          <p:nvPr/>
        </p:nvSpPr>
        <p:spPr>
          <a:xfrm>
            <a:off x="2502837" y="5157797"/>
            <a:ext cx="9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F72E678-BD8A-FACD-AC80-83FA24F16134}"/>
              </a:ext>
            </a:extLst>
          </p:cNvPr>
          <p:cNvSpPr/>
          <p:nvPr/>
        </p:nvSpPr>
        <p:spPr>
          <a:xfrm>
            <a:off x="6717003" y="1577975"/>
            <a:ext cx="4851265" cy="2033698"/>
          </a:xfrm>
          <a:prstGeom prst="rect">
            <a:avLst/>
          </a:prstGeom>
          <a:solidFill>
            <a:schemeClr val="tx2">
              <a:lumMod val="25000"/>
              <a:lumOff val="75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Admit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7EEC804-5163-92EA-1ED5-DD6C46137B8F}"/>
              </a:ext>
            </a:extLst>
          </p:cNvPr>
          <p:cNvSpPr/>
          <p:nvPr/>
        </p:nvSpPr>
        <p:spPr>
          <a:xfrm>
            <a:off x="6724749" y="4100035"/>
            <a:ext cx="4838019" cy="1609778"/>
          </a:xfrm>
          <a:prstGeom prst="rect">
            <a:avLst/>
          </a:prstGeom>
          <a:solidFill>
            <a:schemeClr val="bg1">
              <a:lumMod val="6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Not admit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D950C15-47B2-40EA-4E78-A2E1ADF36C8D}"/>
              </a:ext>
            </a:extLst>
          </p:cNvPr>
          <p:cNvSpPr/>
          <p:nvPr/>
        </p:nvSpPr>
        <p:spPr>
          <a:xfrm>
            <a:off x="8520144" y="3638766"/>
            <a:ext cx="3046731" cy="461269"/>
          </a:xfrm>
          <a:prstGeom prst="rect">
            <a:avLst/>
          </a:prstGeom>
          <a:solidFill>
            <a:schemeClr val="tx2">
              <a:lumMod val="25000"/>
              <a:lumOff val="75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Admit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FDBECF7-5513-4E7F-739E-53475C486A6F}"/>
              </a:ext>
            </a:extLst>
          </p:cNvPr>
          <p:cNvSpPr/>
          <p:nvPr/>
        </p:nvSpPr>
        <p:spPr>
          <a:xfrm>
            <a:off x="6724749" y="3638765"/>
            <a:ext cx="1788771" cy="461269"/>
          </a:xfrm>
          <a:prstGeom prst="rect">
            <a:avLst/>
          </a:prstGeom>
          <a:solidFill>
            <a:schemeClr val="bg1">
              <a:lumMod val="65000"/>
              <a:alpha val="85108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Not admit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C0BF9B0-4682-DF3A-C464-EABC045C1B1E}"/>
              </a:ext>
            </a:extLst>
          </p:cNvPr>
          <p:cNvCxnSpPr>
            <a:cxnSpLocks/>
          </p:cNvCxnSpPr>
          <p:nvPr/>
        </p:nvCxnSpPr>
        <p:spPr>
          <a:xfrm>
            <a:off x="6724749" y="3629973"/>
            <a:ext cx="484667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6B19952-F67B-809E-4C84-048A8115AAB1}"/>
              </a:ext>
            </a:extLst>
          </p:cNvPr>
          <p:cNvCxnSpPr>
            <a:cxnSpLocks/>
          </p:cNvCxnSpPr>
          <p:nvPr/>
        </p:nvCxnSpPr>
        <p:spPr>
          <a:xfrm>
            <a:off x="6719301" y="4086424"/>
            <a:ext cx="484667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9FB607A2-24A8-B228-6F8D-3A6A356CF248}"/>
              </a:ext>
            </a:extLst>
          </p:cNvPr>
          <p:cNvCxnSpPr>
            <a:cxnSpLocks/>
          </p:cNvCxnSpPr>
          <p:nvPr/>
        </p:nvCxnSpPr>
        <p:spPr>
          <a:xfrm>
            <a:off x="8525134" y="3619151"/>
            <a:ext cx="0" cy="45878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33CBF5F-6876-33AC-33D3-E5E7BAF7BEBF}"/>
              </a:ext>
            </a:extLst>
          </p:cNvPr>
          <p:cNvSpPr txBox="1"/>
          <p:nvPr/>
        </p:nvSpPr>
        <p:spPr>
          <a:xfrm>
            <a:off x="258695" y="1011814"/>
            <a:ext cx="61333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+mn-lt"/>
                <a:ea typeface="+mn-ea"/>
              </a:rPr>
              <a:t>Recursively separate the records into subgroups by </a:t>
            </a:r>
            <a:r>
              <a:rPr lang="en-US" sz="2000">
                <a:solidFill>
                  <a:srgbClr val="000000"/>
                </a:solidFill>
                <a:highlight>
                  <a:srgbClr val="FFFF00"/>
                </a:highlight>
                <a:latin typeface="+mn-lt"/>
                <a:ea typeface="+mn-ea"/>
              </a:rPr>
              <a:t>creating splits on the predictors</a:t>
            </a:r>
            <a:r>
              <a:rPr lang="en-US" sz="2000">
                <a:solidFill>
                  <a:srgbClr val="000000"/>
                </a:solidFill>
                <a:latin typeface="+mn-lt"/>
                <a:ea typeface="+mn-ea"/>
              </a:rPr>
              <a:t> (make decisions).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+mn-lt"/>
                <a:ea typeface="+mn-ea"/>
              </a:rPr>
              <a:t>This splitting of the data set can be visualized as trees.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908659-E4AF-4296-0665-B8895FF4079D}"/>
              </a:ext>
            </a:extLst>
          </p:cNvPr>
          <p:cNvSpPr txBox="1"/>
          <p:nvPr/>
        </p:nvSpPr>
        <p:spPr>
          <a:xfrm>
            <a:off x="555855" y="5734447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Admit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657D28-50B8-10ED-EAFD-2B90A10975E1}"/>
              </a:ext>
            </a:extLst>
          </p:cNvPr>
          <p:cNvSpPr txBox="1"/>
          <p:nvPr/>
        </p:nvSpPr>
        <p:spPr>
          <a:xfrm>
            <a:off x="904648" y="3375097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Admit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550ED7-E905-A05C-14F2-89707BA76B86}"/>
              </a:ext>
            </a:extLst>
          </p:cNvPr>
          <p:cNvSpPr txBox="1"/>
          <p:nvPr/>
        </p:nvSpPr>
        <p:spPr>
          <a:xfrm>
            <a:off x="3811191" y="4540921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Not admit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50734-84E7-8528-273C-26D5757F063E}"/>
              </a:ext>
            </a:extLst>
          </p:cNvPr>
          <p:cNvSpPr txBox="1"/>
          <p:nvPr/>
        </p:nvSpPr>
        <p:spPr>
          <a:xfrm>
            <a:off x="2596505" y="5837017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Not admit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2A3BD-271B-02E9-5686-733976A35D58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15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16831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232 L 1.66667E-6 -0.59931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278 L 2.08333E-7 -0.29815 " pathEditMode="relative" rAng="0" ptsTypes="AA">
                                      <p:cBhvr>
                                        <p:cTn id="43" dur="3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39714 2.59259E-6 " pathEditMode="relative" rAng="0" ptsTypes="AA">
                                      <p:cBhvr>
                                        <p:cTn id="78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9" grpId="0" animBg="1"/>
      <p:bldP spid="71" grpId="0" animBg="1"/>
      <p:bldP spid="73" grpId="0" animBg="1"/>
      <p:bldP spid="75" grpId="0" animBg="1"/>
      <p:bldP spid="76" grpId="0" animBg="1"/>
      <p:bldP spid="78" grpId="0" animBg="1"/>
      <p:bldP spid="80" grpId="0"/>
      <p:bldP spid="81" grpId="0"/>
      <p:bldP spid="82" grpId="0"/>
      <p:bldP spid="83" grpId="0"/>
      <p:bldP spid="84" grpId="0"/>
      <p:bldP spid="85" grpId="0"/>
      <p:bldP spid="86" grpId="0" animBg="1"/>
      <p:bldP spid="87" grpId="0" animBg="1"/>
      <p:bldP spid="88" grpId="0" animBg="1"/>
      <p:bldP spid="89" grpId="0" animBg="1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2DA66-4DED-13A1-46B1-EC2B50D1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Key Questions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1343E8-0ADE-C60E-4A62-B258783E4F90}"/>
              </a:ext>
            </a:extLst>
          </p:cNvPr>
          <p:cNvSpPr/>
          <p:nvPr/>
        </p:nvSpPr>
        <p:spPr>
          <a:xfrm>
            <a:off x="5668838" y="1029117"/>
            <a:ext cx="2618876" cy="625948"/>
          </a:xfrm>
          <a:prstGeom prst="rect">
            <a:avLst/>
          </a:prstGeom>
          <a:solidFill>
            <a:srgbClr val="0C234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How to choose the split variable and its value?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6F76E3-8328-785F-E63F-DD43B9C4956C}"/>
              </a:ext>
            </a:extLst>
          </p:cNvPr>
          <p:cNvSpPr/>
          <p:nvPr/>
        </p:nvSpPr>
        <p:spPr>
          <a:xfrm>
            <a:off x="5668838" y="2387745"/>
            <a:ext cx="2618876" cy="625948"/>
          </a:xfrm>
          <a:prstGeom prst="rect">
            <a:avLst/>
          </a:prstGeom>
          <a:solidFill>
            <a:srgbClr val="0C234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When should we stop?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AE6015-AF62-D3ED-D20F-809F3B851C3E}"/>
              </a:ext>
            </a:extLst>
          </p:cNvPr>
          <p:cNvSpPr/>
          <p:nvPr/>
        </p:nvSpPr>
        <p:spPr>
          <a:xfrm>
            <a:off x="5677630" y="3541142"/>
            <a:ext cx="2618876" cy="914400"/>
          </a:xfrm>
          <a:prstGeom prst="rect">
            <a:avLst/>
          </a:prstGeom>
          <a:solidFill>
            <a:srgbClr val="0C234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How to determine class in the terminal nodes?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940A8E-C171-A865-84D8-2D53D7816EE2}"/>
              </a:ext>
            </a:extLst>
          </p:cNvPr>
          <p:cNvSpPr/>
          <p:nvPr/>
        </p:nvSpPr>
        <p:spPr>
          <a:xfrm>
            <a:off x="5668838" y="5417615"/>
            <a:ext cx="2618876" cy="625948"/>
          </a:xfrm>
          <a:prstGeom prst="rect">
            <a:avLst/>
          </a:prstGeom>
          <a:solidFill>
            <a:srgbClr val="0C234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How do we predict for new data 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71DF5C4-A61E-D6BC-2DD5-4A9719075D4E}"/>
              </a:ext>
            </a:extLst>
          </p:cNvPr>
          <p:cNvGrpSpPr/>
          <p:nvPr/>
        </p:nvGrpSpPr>
        <p:grpSpPr>
          <a:xfrm>
            <a:off x="293297" y="931653"/>
            <a:ext cx="5175849" cy="5234690"/>
            <a:chOff x="80974" y="2342133"/>
            <a:chExt cx="5222786" cy="38063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D303C95-3CC8-D0F6-7CCC-6A9A9D86168F}"/>
                </a:ext>
              </a:extLst>
            </p:cNvPr>
            <p:cNvSpPr/>
            <p:nvPr/>
          </p:nvSpPr>
          <p:spPr>
            <a:xfrm>
              <a:off x="1745067" y="2342133"/>
              <a:ext cx="1796499" cy="3986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GPA &gt;= 3.0?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2C43EDF-4B92-D9C7-3B0B-C1FABA0BFA2F}"/>
                </a:ext>
              </a:extLst>
            </p:cNvPr>
            <p:cNvCxnSpPr>
              <a:cxnSpLocks/>
              <a:stCxn id="3" idx="2"/>
              <a:endCxn id="25" idx="0"/>
            </p:cNvCxnSpPr>
            <p:nvPr/>
          </p:nvCxnSpPr>
          <p:spPr>
            <a:xfrm flipH="1">
              <a:off x="1295943" y="2740817"/>
              <a:ext cx="1347374" cy="6196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A74A260-8E3A-533E-3403-4266563F601C}"/>
                </a:ext>
              </a:extLst>
            </p:cNvPr>
            <p:cNvSpPr/>
            <p:nvPr/>
          </p:nvSpPr>
          <p:spPr>
            <a:xfrm>
              <a:off x="397693" y="3360421"/>
              <a:ext cx="1796499" cy="398684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Admit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F3565A9-87FE-9D6A-4C45-A27A05AC7F74}"/>
                </a:ext>
              </a:extLst>
            </p:cNvPr>
            <p:cNvCxnSpPr>
              <a:cxnSpLocks/>
              <a:stCxn id="3" idx="2"/>
              <a:endCxn id="27" idx="0"/>
            </p:cNvCxnSpPr>
            <p:nvPr/>
          </p:nvCxnSpPr>
          <p:spPr>
            <a:xfrm>
              <a:off x="2643317" y="2740817"/>
              <a:ext cx="1031090" cy="7021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E755DFB-7531-E5F9-AFD1-435D59EBF558}"/>
                </a:ext>
              </a:extLst>
            </p:cNvPr>
            <p:cNvSpPr/>
            <p:nvPr/>
          </p:nvSpPr>
          <p:spPr>
            <a:xfrm>
              <a:off x="2776158" y="3442978"/>
              <a:ext cx="1796499" cy="3986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GPA &gt;= 2.8?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66463B2-2D41-5B03-8DBC-1E24260E0A64}"/>
                </a:ext>
              </a:extLst>
            </p:cNvPr>
            <p:cNvCxnSpPr>
              <a:cxnSpLocks/>
              <a:stCxn id="27" idx="2"/>
              <a:endCxn id="32" idx="0"/>
            </p:cNvCxnSpPr>
            <p:nvPr/>
          </p:nvCxnSpPr>
          <p:spPr>
            <a:xfrm>
              <a:off x="3674407" y="3841662"/>
              <a:ext cx="731103" cy="6948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1644F26-C747-69C1-99E3-9E317E4336BE}"/>
                </a:ext>
              </a:extLst>
            </p:cNvPr>
            <p:cNvSpPr/>
            <p:nvPr/>
          </p:nvSpPr>
          <p:spPr>
            <a:xfrm>
              <a:off x="3507261" y="4536493"/>
              <a:ext cx="1796499" cy="398684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Not Admit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34F96BE-357D-B681-B46B-70A2AB920927}"/>
                </a:ext>
              </a:extLst>
            </p:cNvPr>
            <p:cNvCxnSpPr>
              <a:cxnSpLocks/>
              <a:stCxn id="27" idx="2"/>
              <a:endCxn id="35" idx="0"/>
            </p:cNvCxnSpPr>
            <p:nvPr/>
          </p:nvCxnSpPr>
          <p:spPr>
            <a:xfrm flipH="1">
              <a:off x="2054700" y="3841662"/>
              <a:ext cx="1619707" cy="6759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3177F52-BFBD-AA5B-905A-13C1E458DE8D}"/>
                </a:ext>
              </a:extLst>
            </p:cNvPr>
            <p:cNvSpPr/>
            <p:nvPr/>
          </p:nvSpPr>
          <p:spPr>
            <a:xfrm>
              <a:off x="1156450" y="4517582"/>
              <a:ext cx="1796499" cy="3986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GMAT &gt;= 451?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DD77388-E0BA-C56A-89AD-969307EC50F3}"/>
                </a:ext>
              </a:extLst>
            </p:cNvPr>
            <p:cNvSpPr/>
            <p:nvPr/>
          </p:nvSpPr>
          <p:spPr>
            <a:xfrm>
              <a:off x="80974" y="5726471"/>
              <a:ext cx="1796499" cy="398684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Admit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A3D42C5-A4B5-C271-E0D2-32F361094869}"/>
                </a:ext>
              </a:extLst>
            </p:cNvPr>
            <p:cNvCxnSpPr>
              <a:cxnSpLocks/>
              <a:stCxn id="35" idx="2"/>
              <a:endCxn id="36" idx="0"/>
            </p:cNvCxnSpPr>
            <p:nvPr/>
          </p:nvCxnSpPr>
          <p:spPr>
            <a:xfrm flipH="1">
              <a:off x="979224" y="4916266"/>
              <a:ext cx="1075476" cy="8102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57EF09B-6B20-1131-66C6-CDBD2E826F59}"/>
                </a:ext>
              </a:extLst>
            </p:cNvPr>
            <p:cNvSpPr/>
            <p:nvPr/>
          </p:nvSpPr>
          <p:spPr>
            <a:xfrm>
              <a:off x="2455163" y="5749749"/>
              <a:ext cx="1796499" cy="398684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Not Admit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53055FE-D5B3-BAA0-5D81-051F75F9A437}"/>
                </a:ext>
              </a:extLst>
            </p:cNvPr>
            <p:cNvCxnSpPr>
              <a:cxnSpLocks/>
              <a:stCxn id="35" idx="2"/>
              <a:endCxn id="38" idx="0"/>
            </p:cNvCxnSpPr>
            <p:nvPr/>
          </p:nvCxnSpPr>
          <p:spPr>
            <a:xfrm>
              <a:off x="2054700" y="4916266"/>
              <a:ext cx="1298712" cy="8334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B5FF2EC-7F68-4B3C-B597-A894481D85BF}"/>
                </a:ext>
              </a:extLst>
            </p:cNvPr>
            <p:cNvSpPr txBox="1"/>
            <p:nvPr/>
          </p:nvSpPr>
          <p:spPr>
            <a:xfrm>
              <a:off x="1389270" y="2850419"/>
              <a:ext cx="9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Yes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681ED64-E618-B6CD-FAF0-B627895E020D}"/>
                </a:ext>
              </a:extLst>
            </p:cNvPr>
            <p:cNvSpPr txBox="1"/>
            <p:nvPr/>
          </p:nvSpPr>
          <p:spPr>
            <a:xfrm>
              <a:off x="2776158" y="2942945"/>
              <a:ext cx="9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No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03956CB-7450-94B4-376A-52D109944BC1}"/>
                </a:ext>
              </a:extLst>
            </p:cNvPr>
            <p:cNvSpPr txBox="1"/>
            <p:nvPr/>
          </p:nvSpPr>
          <p:spPr>
            <a:xfrm>
              <a:off x="2262243" y="3943858"/>
              <a:ext cx="9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Yes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D9D8FFB-59BE-95C6-6EA4-2F5D238ABD86}"/>
                </a:ext>
              </a:extLst>
            </p:cNvPr>
            <p:cNvSpPr txBox="1"/>
            <p:nvPr/>
          </p:nvSpPr>
          <p:spPr>
            <a:xfrm>
              <a:off x="3991064" y="3995320"/>
              <a:ext cx="9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No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25EFCE7-2A0C-DBC8-CADD-CA6D3ED135D8}"/>
                </a:ext>
              </a:extLst>
            </p:cNvPr>
            <p:cNvSpPr txBox="1"/>
            <p:nvPr/>
          </p:nvSpPr>
          <p:spPr>
            <a:xfrm>
              <a:off x="918947" y="5157797"/>
              <a:ext cx="9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Yes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847EE05-2466-BE1E-67FF-12193ECF2551}"/>
                </a:ext>
              </a:extLst>
            </p:cNvPr>
            <p:cNvSpPr txBox="1"/>
            <p:nvPr/>
          </p:nvSpPr>
          <p:spPr>
            <a:xfrm>
              <a:off x="2607808" y="5157797"/>
              <a:ext cx="9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No</a:t>
              </a:r>
            </a:p>
          </p:txBody>
        </p:sp>
      </p:grp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CA37CDE-4B40-5A32-1AB5-FF8080CB7FA8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16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1575500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97643-FF48-76AB-0BB4-431C06BE0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6B505-A116-BB82-7575-3636FEC9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Which variable to split?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159A6-362D-1E48-E001-33E4DA9A33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34484" y="779728"/>
            <a:ext cx="6218648" cy="607827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E219DE-E808-3086-1D31-61633CFE5E3B}"/>
              </a:ext>
            </a:extLst>
          </p:cNvPr>
          <p:cNvCxnSpPr>
            <a:cxnSpLocks/>
          </p:cNvCxnSpPr>
          <p:nvPr/>
        </p:nvCxnSpPr>
        <p:spPr>
          <a:xfrm>
            <a:off x="7768758" y="1593669"/>
            <a:ext cx="0" cy="42427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DE3134-82EF-3077-33D1-8C2C439F8A24}"/>
              </a:ext>
            </a:extLst>
          </p:cNvPr>
          <p:cNvCxnSpPr>
            <a:cxnSpLocks/>
          </p:cNvCxnSpPr>
          <p:nvPr/>
        </p:nvCxnSpPr>
        <p:spPr>
          <a:xfrm flipV="1">
            <a:off x="5372101" y="3693924"/>
            <a:ext cx="4950068" cy="2493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455ACF3-2B87-006D-B138-DBDFA773B2C3}"/>
              </a:ext>
            </a:extLst>
          </p:cNvPr>
          <p:cNvSpPr/>
          <p:nvPr/>
        </p:nvSpPr>
        <p:spPr>
          <a:xfrm>
            <a:off x="1876342" y="1107395"/>
            <a:ext cx="2618876" cy="625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Variable 1: GMAT?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DF6694-ECBF-C410-4D28-453A004ECFE4}"/>
              </a:ext>
            </a:extLst>
          </p:cNvPr>
          <p:cNvSpPr/>
          <p:nvPr/>
        </p:nvSpPr>
        <p:spPr>
          <a:xfrm>
            <a:off x="1876343" y="3920214"/>
            <a:ext cx="2618876" cy="625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Variable 2: GPA?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135A3D6-888E-A51A-AE6B-B7AA8CFC9F5E}"/>
              </a:ext>
            </a:extLst>
          </p:cNvPr>
          <p:cNvCxnSpPr>
            <a:cxnSpLocks/>
          </p:cNvCxnSpPr>
          <p:nvPr/>
        </p:nvCxnSpPr>
        <p:spPr>
          <a:xfrm>
            <a:off x="4495218" y="1372241"/>
            <a:ext cx="3273541" cy="22142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85CD60D-8DBB-A6FB-1745-992880132EF7}"/>
              </a:ext>
            </a:extLst>
          </p:cNvPr>
          <p:cNvCxnSpPr>
            <a:cxnSpLocks/>
          </p:cNvCxnSpPr>
          <p:nvPr/>
        </p:nvCxnSpPr>
        <p:spPr>
          <a:xfrm flipV="1">
            <a:off x="4495218" y="3693924"/>
            <a:ext cx="876883" cy="51972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BD4321-438B-4914-8F25-D57B22F47980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17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125781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6D0DA-D22F-8792-27E3-FECF4A6F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Which value to choose?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1F6359-6FEE-A5D7-C58A-8B0FA56F31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34484" y="779728"/>
            <a:ext cx="6218648" cy="607827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0F6EC8-6644-73BD-57F7-976B58E07AB1}"/>
              </a:ext>
            </a:extLst>
          </p:cNvPr>
          <p:cNvCxnSpPr>
            <a:cxnSpLocks/>
          </p:cNvCxnSpPr>
          <p:nvPr/>
        </p:nvCxnSpPr>
        <p:spPr>
          <a:xfrm>
            <a:off x="5372101" y="3420205"/>
            <a:ext cx="495006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AA1630-8642-0AB7-5B00-B27FDCC6C93A}"/>
              </a:ext>
            </a:extLst>
          </p:cNvPr>
          <p:cNvCxnSpPr>
            <a:cxnSpLocks/>
          </p:cNvCxnSpPr>
          <p:nvPr/>
        </p:nvCxnSpPr>
        <p:spPr>
          <a:xfrm flipV="1">
            <a:off x="5372101" y="3693924"/>
            <a:ext cx="4950068" cy="2493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7E9D889-A5E4-61A8-F318-CB14A2DC7CEA}"/>
              </a:ext>
            </a:extLst>
          </p:cNvPr>
          <p:cNvSpPr/>
          <p:nvPr/>
        </p:nvSpPr>
        <p:spPr>
          <a:xfrm>
            <a:off x="1876342" y="2305477"/>
            <a:ext cx="2618876" cy="625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Split value 1: GPA &gt; 3.2?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E21423-8974-35CD-05F6-5DE9843D11F0}"/>
              </a:ext>
            </a:extLst>
          </p:cNvPr>
          <p:cNvSpPr/>
          <p:nvPr/>
        </p:nvSpPr>
        <p:spPr>
          <a:xfrm>
            <a:off x="1876343" y="3920214"/>
            <a:ext cx="2618876" cy="625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Split value 2: GPA &gt; 3.0?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CF5ACF-D885-FF54-6AD1-A9E23CC55AA0}"/>
              </a:ext>
            </a:extLst>
          </p:cNvPr>
          <p:cNvCxnSpPr>
            <a:cxnSpLocks/>
          </p:cNvCxnSpPr>
          <p:nvPr/>
        </p:nvCxnSpPr>
        <p:spPr>
          <a:xfrm>
            <a:off x="4495218" y="2871887"/>
            <a:ext cx="876883" cy="54831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AA07260-935A-42BC-28B1-1DA32A3C4CCA}"/>
              </a:ext>
            </a:extLst>
          </p:cNvPr>
          <p:cNvCxnSpPr>
            <a:cxnSpLocks/>
          </p:cNvCxnSpPr>
          <p:nvPr/>
        </p:nvCxnSpPr>
        <p:spPr>
          <a:xfrm flipV="1">
            <a:off x="4495218" y="3693924"/>
            <a:ext cx="876883" cy="51972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DF9D1CCE-83FE-2CF1-7F4A-47FE86337A7B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18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171746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455F-CD4F-21BA-20D2-EEC0F66D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33" y="72519"/>
            <a:ext cx="11062352" cy="668146"/>
          </a:xfrm>
        </p:spPr>
        <p:txBody>
          <a:bodyPr/>
          <a:lstStyle/>
          <a:p>
            <a:r>
              <a:rPr lang="en-US"/>
              <a:t>Determining the Best Split: Impurity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98D143A-FEED-CB6A-14F7-88C164AF56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609" y="1008752"/>
                <a:ext cx="11518723" cy="4840496"/>
              </a:xfrm>
            </p:spPr>
            <p:txBody>
              <a:bodyPr/>
              <a:lstStyle/>
              <a:p>
                <a:r>
                  <a:rPr lang="en-US">
                    <a:latin typeface="+mn-lt"/>
                  </a:rPr>
                  <a:t>Notation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>
                    <a:latin typeface="+mn-lt"/>
                  </a:rPr>
                  <a:t> the number of classes (e.g.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>
                    <a:latin typeface="+mn-lt"/>
                  </a:rPr>
                  <a:t>for binary response).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>
                    <a:latin typeface="+mn-lt"/>
                  </a:rPr>
                  <a:t> the proportion of records belong to 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>
                    <a:latin typeface="+mn-lt"/>
                  </a:rPr>
                  <a:t>.</a:t>
                </a:r>
              </a:p>
              <a:p>
                <a:pPr lvl="1"/>
                <a:endParaRPr lang="en-US">
                  <a:latin typeface="+mn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>
                    <a:latin typeface="+mn-lt"/>
                  </a:rPr>
                  <a:t>Gini Index: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𝐺𝑖𝑛𝑖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=1 −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>
                  <a:latin typeface="+mn-lt"/>
                </a:endParaRPr>
              </a:p>
              <a:p>
                <a:endParaRPr lang="en-US">
                  <a:latin typeface="+mn-lt"/>
                </a:endParaRPr>
              </a:p>
              <a:p>
                <a:r>
                  <a:rPr lang="en-US">
                    <a:latin typeface="+mn-lt"/>
                  </a:rPr>
                  <a:t>A node with more homogenous records has </a:t>
                </a:r>
                <a:r>
                  <a:rPr lang="en-US" b="1">
                    <a:latin typeface="+mn-lt"/>
                  </a:rPr>
                  <a:t>lower Gini index.</a:t>
                </a:r>
                <a:endParaRPr lang="en-US">
                  <a:latin typeface="+mn-lt"/>
                </a:endParaRPr>
              </a:p>
              <a:p>
                <a:pPr lvl="1"/>
                <a:endParaRPr lang="en-US">
                  <a:latin typeface="+mn-lt"/>
                </a:endParaRPr>
              </a:p>
              <a:p>
                <a:pPr lvl="1"/>
                <a:endParaRPr lang="en-US">
                  <a:latin typeface="+mn-lt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98D143A-FEED-CB6A-14F7-88C164AF56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609" y="1008752"/>
                <a:ext cx="11518723" cy="4840496"/>
              </a:xfrm>
              <a:blipFill>
                <a:blip r:embed="rId2"/>
                <a:stretch>
                  <a:fillRect l="-953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E961FE-69FB-08BD-610D-D31F44F4A130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19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2000730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28453-37FF-4E6C-651D-D8A799B68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66046-26EB-FEFB-26AE-A4913BB60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Overview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927C0C-ED4E-F837-694F-E2284A75670E}"/>
              </a:ext>
            </a:extLst>
          </p:cNvPr>
          <p:cNvGrpSpPr/>
          <p:nvPr/>
        </p:nvGrpSpPr>
        <p:grpSpPr>
          <a:xfrm>
            <a:off x="1423159" y="1744696"/>
            <a:ext cx="9114128" cy="4001024"/>
            <a:chOff x="1464732" y="1989666"/>
            <a:chExt cx="9262534" cy="4065658"/>
          </a:xfrm>
        </p:grpSpPr>
        <p:pic>
          <p:nvPicPr>
            <p:cNvPr id="6" name="Picture 5" descr="A white background with black and white clouds&#10;&#10;Description automatically generated">
              <a:extLst>
                <a:ext uri="{FF2B5EF4-FFF2-40B4-BE49-F238E27FC236}">
                  <a16:creationId xmlns:a16="http://schemas.microsoft.com/office/drawing/2014/main" id="{97484A15-48B6-8526-367B-5294EC1E6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6221" y="5132001"/>
              <a:ext cx="3302000" cy="622300"/>
            </a:xfrm>
            <a:prstGeom prst="rect">
              <a:avLst/>
            </a:prstGeom>
          </p:spPr>
        </p:pic>
        <p:pic>
          <p:nvPicPr>
            <p:cNvPr id="7" name="Picture 6" descr="A white background with black and white clouds&#10;&#10;Description automatically generated">
              <a:extLst>
                <a:ext uri="{FF2B5EF4-FFF2-40B4-BE49-F238E27FC236}">
                  <a16:creationId xmlns:a16="http://schemas.microsoft.com/office/drawing/2014/main" id="{78EA03FA-9886-F500-15D6-8BA92C915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2966" y="5204492"/>
              <a:ext cx="3302000" cy="6223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3FEE181-2CB5-83B8-A054-DD41DEAD07AA}"/>
                </a:ext>
              </a:extLst>
            </p:cNvPr>
            <p:cNvGrpSpPr/>
            <p:nvPr/>
          </p:nvGrpSpPr>
          <p:grpSpPr>
            <a:xfrm>
              <a:off x="1464732" y="1989666"/>
              <a:ext cx="9262534" cy="4065658"/>
              <a:chOff x="1464732" y="1989666"/>
              <a:chExt cx="9262534" cy="4065658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C8DBC174-69EA-E9F2-E8F6-E1AF3A405972}"/>
                  </a:ext>
                </a:extLst>
              </p:cNvPr>
              <p:cNvSpPr/>
              <p:nvPr/>
            </p:nvSpPr>
            <p:spPr>
              <a:xfrm>
                <a:off x="1464732" y="1989666"/>
                <a:ext cx="9262534" cy="4065658"/>
              </a:xfrm>
              <a:prstGeom prst="round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494727C-B848-D08E-CC19-4C1ADB884E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3884082" y="2098492"/>
                <a:ext cx="4423833" cy="3846811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914846-3B60-445E-5158-518C6A2ED63F}"/>
                </a:ext>
              </a:extLst>
            </p:cNvPr>
            <p:cNvSpPr txBox="1"/>
            <p:nvPr/>
          </p:nvSpPr>
          <p:spPr>
            <a:xfrm>
              <a:off x="5363632" y="2650067"/>
              <a:ext cx="1464734" cy="40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Application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082040-CDEE-16F8-F32E-F2D7E6373D49}"/>
                </a:ext>
              </a:extLst>
            </p:cNvPr>
            <p:cNvSpPr txBox="1"/>
            <p:nvPr/>
          </p:nvSpPr>
          <p:spPr>
            <a:xfrm>
              <a:off x="3975026" y="4626466"/>
              <a:ext cx="1637939" cy="7193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/>
                <a:t>Methodology &amp; Theory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121726-B6CD-D0C2-DD6F-D106F94FCCFA}"/>
                </a:ext>
              </a:extLst>
            </p:cNvPr>
            <p:cNvSpPr txBox="1"/>
            <p:nvPr/>
          </p:nvSpPr>
          <p:spPr>
            <a:xfrm>
              <a:off x="6701989" y="4764965"/>
              <a:ext cx="1602053" cy="406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/>
                <a:t>Computation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26C2CD8-7ECE-9E54-F229-6391909EF437}"/>
              </a:ext>
            </a:extLst>
          </p:cNvPr>
          <p:cNvSpPr/>
          <p:nvPr/>
        </p:nvSpPr>
        <p:spPr>
          <a:xfrm>
            <a:off x="126012" y="1028415"/>
            <a:ext cx="2269547" cy="5434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Machine Learning in Corporate Bankruptcy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5E96F5-646A-AE4C-AEAD-22194597CA40}"/>
              </a:ext>
            </a:extLst>
          </p:cNvPr>
          <p:cNvSpPr/>
          <p:nvPr/>
        </p:nvSpPr>
        <p:spPr>
          <a:xfrm>
            <a:off x="2861539" y="893625"/>
            <a:ext cx="2643390" cy="7953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QRIF: Identify genetic risk factors for extreme quantile of BMI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F8B5D5-749F-2CCD-F250-EE7F143A2D4E}"/>
              </a:ext>
            </a:extLst>
          </p:cNvPr>
          <p:cNvSpPr/>
          <p:nvPr/>
        </p:nvSpPr>
        <p:spPr>
          <a:xfrm>
            <a:off x="5783986" y="965077"/>
            <a:ext cx="2643391" cy="6987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GMVCM: </a:t>
            </a:r>
          </a:p>
          <a:p>
            <a:pPr algn="ctr"/>
            <a:r>
              <a:rPr lang="en-US"/>
              <a:t>Psychiatric Comorbidity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864136-DB5D-6E0D-7DBF-8404CE56C92B}"/>
              </a:ext>
            </a:extLst>
          </p:cNvPr>
          <p:cNvSpPr/>
          <p:nvPr/>
        </p:nvSpPr>
        <p:spPr>
          <a:xfrm>
            <a:off x="2274129" y="5912726"/>
            <a:ext cx="2643391" cy="6987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Shrinkage Bootstrap for Network Data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C7C2C0-9F6C-2782-8A92-C096E46CDDE8}"/>
              </a:ext>
            </a:extLst>
          </p:cNvPr>
          <p:cNvSpPr/>
          <p:nvPr/>
        </p:nvSpPr>
        <p:spPr>
          <a:xfrm>
            <a:off x="5052567" y="5912726"/>
            <a:ext cx="2949209" cy="6987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PriorEN: Prior Information Integrated Elastic Net Model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39AFFB-5258-B13A-9DBF-A24459C1D601}"/>
              </a:ext>
            </a:extLst>
          </p:cNvPr>
          <p:cNvSpPr/>
          <p:nvPr/>
        </p:nvSpPr>
        <p:spPr>
          <a:xfrm>
            <a:off x="9019893" y="959538"/>
            <a:ext cx="2886710" cy="6987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Identify GxE for Extreme Quantile in UK Biobank Data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DFFE66-6A0C-FADE-8205-74529509C2C0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1260786" y="1571880"/>
            <a:ext cx="4719437" cy="23100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384DB5-04D5-9F2A-0955-D05E356A524C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4183234" y="1688990"/>
            <a:ext cx="1787675" cy="21928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FA0C381-B0FA-EBD9-EDDB-7F98352CE527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5970909" y="1663827"/>
            <a:ext cx="1134773" cy="22180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D445D5-5BC6-6039-F8C8-04058CBE9B14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3595825" y="4837076"/>
            <a:ext cx="2304643" cy="10756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883647-872D-EE74-CC2A-89FD81688685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5900468" y="4837076"/>
            <a:ext cx="626704" cy="10756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8553BA5-3C2A-1053-2037-1340BC896CF8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5980223" y="1658288"/>
            <a:ext cx="4483025" cy="22235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496903C-546B-F223-A597-C8499DFF8630}"/>
              </a:ext>
            </a:extLst>
          </p:cNvPr>
          <p:cNvSpPr txBox="1"/>
          <p:nvPr/>
        </p:nvSpPr>
        <p:spPr>
          <a:xfrm>
            <a:off x="1647645" y="2863970"/>
            <a:ext cx="2245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Complex Data:</a:t>
            </a:r>
          </a:p>
          <a:p>
            <a:r>
              <a:rPr lang="en-US">
                <a:solidFill>
                  <a:schemeClr val="bg1"/>
                </a:solidFill>
              </a:rPr>
              <a:t>Healthcare Records</a:t>
            </a:r>
          </a:p>
          <a:p>
            <a:r>
              <a:rPr lang="en-US">
                <a:solidFill>
                  <a:schemeClr val="bg1"/>
                </a:solidFill>
              </a:rPr>
              <a:t>Financial Data</a:t>
            </a:r>
          </a:p>
          <a:p>
            <a:r>
              <a:rPr lang="en-US">
                <a:solidFill>
                  <a:schemeClr val="bg1"/>
                </a:solidFill>
              </a:rPr>
              <a:t>Networks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C67BA33-BA5E-DB14-30ED-96930917F68F}"/>
              </a:ext>
            </a:extLst>
          </p:cNvPr>
          <p:cNvSpPr txBox="1"/>
          <p:nvPr/>
        </p:nvSpPr>
        <p:spPr>
          <a:xfrm>
            <a:off x="8312375" y="2937997"/>
            <a:ext cx="2245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Machine Learning</a:t>
            </a: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Statistics</a:t>
            </a:r>
          </a:p>
        </p:txBody>
      </p: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AC041362-4A5D-DBB6-079F-1BEBA96CAB2B}"/>
              </a:ext>
            </a:extLst>
          </p:cNvPr>
          <p:cNvSpPr txBox="1">
            <a:spLocks/>
          </p:cNvSpPr>
          <p:nvPr/>
        </p:nvSpPr>
        <p:spPr>
          <a:xfrm>
            <a:off x="11493409" y="6492875"/>
            <a:ext cx="4988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5" name="Slide Number Placeholder 2">
            <a:extLst>
              <a:ext uri="{FF2B5EF4-FFF2-40B4-BE49-F238E27FC236}">
                <a16:creationId xmlns:a16="http://schemas.microsoft.com/office/drawing/2014/main" id="{004AD594-34C2-1728-AC9E-13FFFE7676F7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6353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2</a:t>
            </a:fld>
            <a:r>
              <a:rPr lang="en-US"/>
              <a:t>/39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79150FC-DA4F-CA55-608E-5CAC166D1CD2}"/>
              </a:ext>
            </a:extLst>
          </p:cNvPr>
          <p:cNvSpPr/>
          <p:nvPr/>
        </p:nvSpPr>
        <p:spPr>
          <a:xfrm>
            <a:off x="8262361" y="5912726"/>
            <a:ext cx="2949209" cy="6987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Varying Coefficient Model 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for Image Data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8D555D9-C41D-065E-BB75-D09CCDB00D01}"/>
              </a:ext>
            </a:extLst>
          </p:cNvPr>
          <p:cNvCxnSpPr>
            <a:cxnSpLocks/>
            <a:stCxn id="46" idx="0"/>
          </p:cNvCxnSpPr>
          <p:nvPr/>
        </p:nvCxnSpPr>
        <p:spPr>
          <a:xfrm flipH="1" flipV="1">
            <a:off x="6782986" y="3881881"/>
            <a:ext cx="2953980" cy="20308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2495A97B-96AC-1D1D-9D29-4896C947D7D3}"/>
              </a:ext>
            </a:extLst>
          </p:cNvPr>
          <p:cNvSpPr/>
          <p:nvPr/>
        </p:nvSpPr>
        <p:spPr>
          <a:xfrm>
            <a:off x="5945664" y="385600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33CC8CE-A00E-4CB3-7B48-7B2E88EF7B54}"/>
              </a:ext>
            </a:extLst>
          </p:cNvPr>
          <p:cNvSpPr/>
          <p:nvPr/>
        </p:nvSpPr>
        <p:spPr>
          <a:xfrm>
            <a:off x="6779548" y="387038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46C2E4E-AE1D-0DDF-3A11-0406AEA76AF5}"/>
              </a:ext>
            </a:extLst>
          </p:cNvPr>
          <p:cNvSpPr/>
          <p:nvPr/>
        </p:nvSpPr>
        <p:spPr>
          <a:xfrm>
            <a:off x="5870903" y="480778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11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41C51-AFC9-05D1-32E3-F31AE8F1A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E1F3-85FF-4173-99F5-05BCB114D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33" y="72519"/>
            <a:ext cx="11062352" cy="668146"/>
          </a:xfrm>
        </p:spPr>
        <p:txBody>
          <a:bodyPr/>
          <a:lstStyle/>
          <a:p>
            <a:r>
              <a:rPr lang="en-US"/>
              <a:t>Determining the Best Split: Impurity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10E684F-9095-88BE-4569-F4342C1D7E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8862" y="779348"/>
                <a:ext cx="11561855" cy="1587795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>
                    <a:latin typeface="+mn-lt"/>
                  </a:rPr>
                  <a:t>Gini Index:  </a:t>
                </a:r>
                <a:endParaRPr lang="en-US" b="0" i="1">
                  <a:solidFill>
                    <a:srgbClr val="000000"/>
                  </a:solidFill>
                  <a:effectLst/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𝐺𝑖𝑛𝑖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=1 −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>
                  <a:latin typeface="+mn-lt"/>
                </a:endParaRPr>
              </a:p>
              <a:p>
                <a:r>
                  <a:rPr lang="en-US">
                    <a:latin typeface="+mn-lt"/>
                  </a:rPr>
                  <a:t>A node with more homogenous records has </a:t>
                </a:r>
                <a:r>
                  <a:rPr lang="en-US" b="1">
                    <a:latin typeface="+mn-lt"/>
                  </a:rPr>
                  <a:t>lower Gini index.</a:t>
                </a:r>
                <a:endParaRPr lang="en-US">
                  <a:latin typeface="+mn-lt"/>
                </a:endParaRPr>
              </a:p>
              <a:p>
                <a:pPr marL="0" indent="0">
                  <a:buNone/>
                </a:pPr>
                <a:endParaRPr lang="en-US">
                  <a:latin typeface="+mn-lt"/>
                </a:endParaRPr>
              </a:p>
              <a:p>
                <a:pPr lvl="1"/>
                <a:endParaRPr lang="en-US">
                  <a:latin typeface="+mn-lt"/>
                </a:endParaRPr>
              </a:p>
              <a:p>
                <a:pPr lvl="1"/>
                <a:endParaRPr lang="en-US">
                  <a:latin typeface="+mn-lt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10E684F-9095-88BE-4569-F4342C1D7E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862" y="779348"/>
                <a:ext cx="11561855" cy="1587795"/>
              </a:xfrm>
              <a:blipFill>
                <a:blip r:embed="rId2"/>
                <a:stretch>
                  <a:fillRect l="-949" t="-6538" b="-3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D028796-D21A-66D6-EF6D-DAA0C2614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581" y="2852448"/>
            <a:ext cx="2349144" cy="30011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F12EF1-84C8-FDA0-6728-3843DB6C8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331" y="2778267"/>
            <a:ext cx="2368574" cy="3001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629E52-DED6-2715-99C3-F6E451E7C0E3}"/>
                  </a:ext>
                </a:extLst>
              </p:cNvPr>
              <p:cNvSpPr txBox="1"/>
              <p:nvPr/>
            </p:nvSpPr>
            <p:spPr>
              <a:xfrm>
                <a:off x="5732606" y="5715576"/>
                <a:ext cx="54903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𝐺𝑖𝑛𝑖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=1 −(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+0.5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)=0.5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629E52-DED6-2715-99C3-F6E451E7C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606" y="5715576"/>
                <a:ext cx="5490360" cy="461665"/>
              </a:xfrm>
              <a:prstGeom prst="rect">
                <a:avLst/>
              </a:prstGeom>
              <a:blipFill>
                <a:blip r:embed="rId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AD5A9E-58D0-02E7-54A5-631A330D096C}"/>
                  </a:ext>
                </a:extLst>
              </p:cNvPr>
              <p:cNvSpPr txBox="1"/>
              <p:nvPr/>
            </p:nvSpPr>
            <p:spPr>
              <a:xfrm>
                <a:off x="1613641" y="5779822"/>
                <a:ext cx="37922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𝐺𝑖𝑛𝑖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=1 −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AD5A9E-58D0-02E7-54A5-631A330D0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641" y="5779822"/>
                <a:ext cx="379225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96ECC48-7F84-9941-C6F8-450159A18762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20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171409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5E4C6-DB28-1323-60ED-DD97A5116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9FE77-CC01-ABC6-D5E6-B3ECD900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33" y="72519"/>
            <a:ext cx="11062352" cy="668146"/>
          </a:xfrm>
        </p:spPr>
        <p:txBody>
          <a:bodyPr/>
          <a:lstStyle/>
          <a:p>
            <a:r>
              <a:rPr lang="en-US"/>
              <a:t>Determining the Best Split: Impurity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EA6B6CB-793C-C427-4433-A0650B0753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9533" y="553915"/>
                <a:ext cx="11763138" cy="2092569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>
                  <a:latin typeface="+mn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>
                    <a:latin typeface="+mn-lt"/>
                  </a:rPr>
                  <a:t>Gini Index: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𝐺𝑖𝑛𝑖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=1 −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>
                  <a:latin typeface="+mn-lt"/>
                </a:endParaRPr>
              </a:p>
              <a:p>
                <a:r>
                  <a:rPr lang="en-US">
                    <a:latin typeface="+mn-lt"/>
                  </a:rPr>
                  <a:t>A node with more homogenous records has </a:t>
                </a:r>
                <a:r>
                  <a:rPr lang="en-US" b="1">
                    <a:latin typeface="+mn-lt"/>
                  </a:rPr>
                  <a:t>lower Gini index.</a:t>
                </a:r>
                <a:endParaRPr lang="en-US">
                  <a:latin typeface="+mn-lt"/>
                </a:endParaRPr>
              </a:p>
              <a:p>
                <a:endParaRPr lang="en-US">
                  <a:latin typeface="+mn-lt"/>
                </a:endParaRPr>
              </a:p>
              <a:p>
                <a:pPr lvl="3"/>
                <a:endParaRPr lang="en-US">
                  <a:latin typeface="+mn-lt"/>
                </a:endParaRPr>
              </a:p>
              <a:p>
                <a:pPr lvl="1"/>
                <a:endParaRPr lang="en-US">
                  <a:latin typeface="+mn-lt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EA6B6CB-793C-C427-4433-A0650B0753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9533" y="553915"/>
                <a:ext cx="11763138" cy="2092569"/>
              </a:xfrm>
              <a:blipFill>
                <a:blip r:embed="rId2"/>
                <a:stretch>
                  <a:fillRect l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5133770-6DFE-9C12-21EA-3240D30579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23857" y="2343781"/>
            <a:ext cx="7468749" cy="4514218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3A910EA-7B44-2FCD-A0B4-E7D782476DDA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21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2987912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1D3E4-D5C9-32BC-E13F-640A34414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CEEBB-1015-64D2-46B6-56CDD84D7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33" y="72519"/>
            <a:ext cx="11062352" cy="668146"/>
          </a:xfrm>
        </p:spPr>
        <p:txBody>
          <a:bodyPr/>
          <a:lstStyle/>
          <a:p>
            <a:r>
              <a:rPr lang="en-US"/>
              <a:t>Determining the Best Split: Impurity Measures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1089A8-F52D-38EC-61EA-E91C3050F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62" y="779348"/>
            <a:ext cx="10194971" cy="15877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Weighted average impurity measures of </a:t>
            </a:r>
            <a:r>
              <a:rPr lang="en-US" err="1">
                <a:latin typeface="+mn-lt"/>
              </a:rPr>
              <a:t>subnodes</a:t>
            </a:r>
            <a:r>
              <a:rPr lang="en-US">
                <a:latin typeface="+mn-l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A split with </a:t>
            </a:r>
            <a:r>
              <a:rPr lang="en-US" b="1">
                <a:latin typeface="+mn-lt"/>
              </a:rPr>
              <a:t>lower weighted Gini index </a:t>
            </a:r>
            <a:r>
              <a:rPr lang="en-US">
                <a:latin typeface="+mn-lt"/>
              </a:rPr>
              <a:t>is preferred.</a:t>
            </a:r>
          </a:p>
          <a:p>
            <a:endParaRPr lang="en-US">
              <a:latin typeface="+mn-lt"/>
            </a:endParaRPr>
          </a:p>
          <a:p>
            <a:pPr lvl="1"/>
            <a:endParaRPr lang="en-US">
              <a:latin typeface="+mn-lt"/>
            </a:endParaRPr>
          </a:p>
          <a:p>
            <a:pPr lvl="1"/>
            <a:endParaRPr lang="en-US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5E6331-2A16-1CC4-D8CA-EF738C04B7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724"/>
          <a:stretch/>
        </p:blipFill>
        <p:spPr>
          <a:xfrm>
            <a:off x="2659623" y="4287328"/>
            <a:ext cx="2349144" cy="2079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F1EA7D-0792-C075-534A-FADB7E69C6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745"/>
          <a:stretch/>
        </p:blipFill>
        <p:spPr>
          <a:xfrm>
            <a:off x="5636639" y="4355412"/>
            <a:ext cx="2368574" cy="20187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A5D3A1-68C0-54C9-E6A6-B61679264961}"/>
              </a:ext>
            </a:extLst>
          </p:cNvPr>
          <p:cNvSpPr/>
          <p:nvPr/>
        </p:nvSpPr>
        <p:spPr>
          <a:xfrm>
            <a:off x="4315646" y="2660850"/>
            <a:ext cx="1780354" cy="54829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A split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B70015-3FFE-18E3-B1FF-4FAE852E4A1F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4140012" y="3209148"/>
            <a:ext cx="1065811" cy="11142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02DA84-0A6E-375C-E2D0-8B1F89CFA596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5205823" y="3209148"/>
            <a:ext cx="1287041" cy="1146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AFCD5C-ADC7-24A8-B74A-58528FE2434E}"/>
                  </a:ext>
                </a:extLst>
              </p:cNvPr>
              <p:cNvSpPr txBox="1"/>
              <p:nvPr/>
            </p:nvSpPr>
            <p:spPr>
              <a:xfrm>
                <a:off x="2193974" y="6275597"/>
                <a:ext cx="3280441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𝐺𝑖𝑛𝑖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US" sz="2400"/>
              </a:p>
              <a:p>
                <a:endParaRPr lang="en-US" sz="18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AFCD5C-ADC7-24A8-B74A-58528FE24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974" y="6275597"/>
                <a:ext cx="3280441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9EE59E-4038-5262-DD7D-632C601FB8C6}"/>
                  </a:ext>
                </a:extLst>
              </p:cNvPr>
              <p:cNvSpPr txBox="1"/>
              <p:nvPr/>
            </p:nvSpPr>
            <p:spPr>
              <a:xfrm>
                <a:off x="5180705" y="6275596"/>
                <a:ext cx="3280441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𝐺𝑖𝑛𝑖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=0.5,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2400"/>
              </a:p>
              <a:p>
                <a:endParaRPr lang="en-US" sz="18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9EE59E-4038-5262-DD7D-632C601FB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705" y="6275596"/>
                <a:ext cx="3280441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EC2200-B838-C86F-E464-0165CCD77FEE}"/>
                  </a:ext>
                </a:extLst>
              </p:cNvPr>
              <p:cNvSpPr txBox="1"/>
              <p:nvPr/>
            </p:nvSpPr>
            <p:spPr>
              <a:xfrm>
                <a:off x="6030709" y="2486072"/>
                <a:ext cx="4855827" cy="1146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𝑊𝑒𝑖𝑔h𝑡𝑒𝑑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𝐺𝑖𝑛𝑖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𝑖𝑛𝑑𝑒𝑥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 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+0.5 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≈0.17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EC2200-B838-C86F-E464-0165CCD77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709" y="2486072"/>
                <a:ext cx="4855827" cy="1146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EA45CB7-3441-4254-53BA-6F5137574E3E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22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2482834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66B20-00C8-3581-431D-0B0A805CC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D8F2-C971-1D54-4838-648005FDB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33" y="72519"/>
            <a:ext cx="11062352" cy="668146"/>
          </a:xfrm>
        </p:spPr>
        <p:txBody>
          <a:bodyPr/>
          <a:lstStyle/>
          <a:p>
            <a:r>
              <a:rPr lang="en-US"/>
              <a:t>Determining the Best Split: Impurity Measures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297D55-2642-51E0-1F9D-5CCA136F5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33" y="1133031"/>
            <a:ext cx="11577448" cy="4801320"/>
          </a:xfrm>
        </p:spPr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For each variable, each possible split value is tried</a:t>
            </a:r>
          </a:p>
          <a:p>
            <a:pPr lvl="1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Calculate the impurity of the resulting sub-nodes.</a:t>
            </a:r>
          </a:p>
          <a:p>
            <a:pPr lvl="1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Summarize the impurity of the split as the </a:t>
            </a:r>
            <a:r>
              <a:rPr lang="en-US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weighted average of the impurities of the sub-nodes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rpart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()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function uses weighted Gini Index as default.</a:t>
            </a:r>
          </a:p>
          <a:p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Each variable is tried.</a:t>
            </a:r>
          </a:p>
          <a:p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Select the best “variable-value” split (</a:t>
            </a:r>
            <a:r>
              <a:rPr lang="en-US">
                <a:highlight>
                  <a:srgbClr val="FFFF00"/>
                </a:highlight>
                <a:latin typeface="+mn-lt"/>
              </a:rPr>
              <a:t>lowest weighted Gini index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871413-374A-C0B3-8662-FBC78DAE1B31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23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4193587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316F2-22BD-FB4C-2CC2-2813346AE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Which value to choose?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82EF7-77BA-CF55-20AD-3881104A50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34484" y="779728"/>
            <a:ext cx="6218648" cy="607827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ACBD70-3F3E-922F-AD6E-DD23209390C7}"/>
              </a:ext>
            </a:extLst>
          </p:cNvPr>
          <p:cNvCxnSpPr>
            <a:cxnSpLocks/>
          </p:cNvCxnSpPr>
          <p:nvPr/>
        </p:nvCxnSpPr>
        <p:spPr>
          <a:xfrm>
            <a:off x="5372101" y="3420205"/>
            <a:ext cx="495006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CF08AB-73D8-DF87-DE8D-7D16A9D5986F}"/>
              </a:ext>
            </a:extLst>
          </p:cNvPr>
          <p:cNvCxnSpPr>
            <a:cxnSpLocks/>
          </p:cNvCxnSpPr>
          <p:nvPr/>
        </p:nvCxnSpPr>
        <p:spPr>
          <a:xfrm flipV="1">
            <a:off x="5372101" y="3693924"/>
            <a:ext cx="4950068" cy="2493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30FC165-EC4E-6DE2-D520-5876544F14E8}"/>
              </a:ext>
            </a:extLst>
          </p:cNvPr>
          <p:cNvCxnSpPr>
            <a:cxnSpLocks/>
          </p:cNvCxnSpPr>
          <p:nvPr/>
        </p:nvCxnSpPr>
        <p:spPr>
          <a:xfrm>
            <a:off x="4495218" y="2871887"/>
            <a:ext cx="876883" cy="54831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BDD3A3-8AFF-4C39-D11F-5EC06BF9DDE9}"/>
              </a:ext>
            </a:extLst>
          </p:cNvPr>
          <p:cNvCxnSpPr>
            <a:cxnSpLocks/>
          </p:cNvCxnSpPr>
          <p:nvPr/>
        </p:nvCxnSpPr>
        <p:spPr>
          <a:xfrm flipV="1">
            <a:off x="4495218" y="3693924"/>
            <a:ext cx="876883" cy="51972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37A0B-2284-0349-5C23-B807E05A7311}"/>
              </a:ext>
            </a:extLst>
          </p:cNvPr>
          <p:cNvSpPr/>
          <p:nvPr/>
        </p:nvSpPr>
        <p:spPr>
          <a:xfrm>
            <a:off x="1803007" y="2520098"/>
            <a:ext cx="2672578" cy="6259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Split value 1: GPA &gt; 3.2?</a:t>
            </a:r>
          </a:p>
          <a:p>
            <a:pPr algn="ctr"/>
            <a:r>
              <a:rPr lang="en-US"/>
              <a:t>Gini = 0.268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D59DBA-91A9-F723-2AEA-5D9ED4554B26}"/>
              </a:ext>
            </a:extLst>
          </p:cNvPr>
          <p:cNvSpPr/>
          <p:nvPr/>
        </p:nvSpPr>
        <p:spPr>
          <a:xfrm>
            <a:off x="1832457" y="3861423"/>
            <a:ext cx="2672578" cy="625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Split value 2: GPA &gt; 3.0?</a:t>
            </a:r>
          </a:p>
          <a:p>
            <a:pPr algn="ctr"/>
            <a:r>
              <a:rPr lang="en-US"/>
              <a:t>Gini = 0.172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BA1095-A473-ACB3-9D03-C52B615319E5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24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414379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E641D-A488-9AE1-51D8-D95031ECE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DA7AC-D96A-D594-62C7-18E38537B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Which variable to split?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AF4EA-4743-0A29-03E9-18410E8946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34484" y="779728"/>
            <a:ext cx="6218648" cy="607827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9718B8-F9B8-259F-B02A-7E5107AC4DDB}"/>
              </a:ext>
            </a:extLst>
          </p:cNvPr>
          <p:cNvCxnSpPr>
            <a:cxnSpLocks/>
          </p:cNvCxnSpPr>
          <p:nvPr/>
        </p:nvCxnSpPr>
        <p:spPr>
          <a:xfrm>
            <a:off x="7768758" y="1593669"/>
            <a:ext cx="0" cy="42427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B25399-AC1B-3120-D9C5-D09D2BE46350}"/>
              </a:ext>
            </a:extLst>
          </p:cNvPr>
          <p:cNvCxnSpPr>
            <a:cxnSpLocks/>
          </p:cNvCxnSpPr>
          <p:nvPr/>
        </p:nvCxnSpPr>
        <p:spPr>
          <a:xfrm flipV="1">
            <a:off x="5372101" y="3693924"/>
            <a:ext cx="4950068" cy="2493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0E939C4-0D4D-6F41-6AE4-EEE224E024AF}"/>
              </a:ext>
            </a:extLst>
          </p:cNvPr>
          <p:cNvSpPr/>
          <p:nvPr/>
        </p:nvSpPr>
        <p:spPr>
          <a:xfrm>
            <a:off x="1876342" y="1107395"/>
            <a:ext cx="2618876" cy="89557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Variable 1: GMAT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963A10-A68F-AB3E-713C-8AA73E4FF259}"/>
              </a:ext>
            </a:extLst>
          </p:cNvPr>
          <p:cNvSpPr/>
          <p:nvPr/>
        </p:nvSpPr>
        <p:spPr>
          <a:xfrm>
            <a:off x="1876343" y="3920214"/>
            <a:ext cx="2618876" cy="625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Variable 2: GPA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E1CBAD-80ED-F4BD-CD57-76A66CF44321}"/>
              </a:ext>
            </a:extLst>
          </p:cNvPr>
          <p:cNvCxnSpPr>
            <a:cxnSpLocks/>
          </p:cNvCxnSpPr>
          <p:nvPr/>
        </p:nvCxnSpPr>
        <p:spPr>
          <a:xfrm>
            <a:off x="4495218" y="1372241"/>
            <a:ext cx="3273541" cy="22142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6DFB35-DE0D-3A77-3AAC-BB7255D6C4DF}"/>
              </a:ext>
            </a:extLst>
          </p:cNvPr>
          <p:cNvCxnSpPr>
            <a:cxnSpLocks/>
          </p:cNvCxnSpPr>
          <p:nvPr/>
        </p:nvCxnSpPr>
        <p:spPr>
          <a:xfrm flipV="1">
            <a:off x="4495218" y="3693924"/>
            <a:ext cx="876883" cy="51972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5C756A4-2B88-765C-DE35-52D0A41AC54D}"/>
              </a:ext>
            </a:extLst>
          </p:cNvPr>
          <p:cNvCxnSpPr>
            <a:cxnSpLocks/>
          </p:cNvCxnSpPr>
          <p:nvPr/>
        </p:nvCxnSpPr>
        <p:spPr>
          <a:xfrm flipV="1">
            <a:off x="5372101" y="3690184"/>
            <a:ext cx="4950068" cy="2493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7DCE3F5-7275-2348-55CC-BD7FDEA53873}"/>
              </a:ext>
            </a:extLst>
          </p:cNvPr>
          <p:cNvCxnSpPr>
            <a:cxnSpLocks/>
          </p:cNvCxnSpPr>
          <p:nvPr/>
        </p:nvCxnSpPr>
        <p:spPr>
          <a:xfrm>
            <a:off x="7768758" y="1593669"/>
            <a:ext cx="0" cy="42427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C965BE-D4C4-B3A7-6463-3E9CB18A43DA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25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395374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31157 L 2.08333E-7 -0.3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61 0.00254 L 0.20937 0.002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3AA73-F119-9F14-FBE0-F333E5FFC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9A6F-83D1-5F2E-352C-FD46C935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split?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40EC234-B4E1-0833-1024-9AED530AA3BA}"/>
              </a:ext>
            </a:extLst>
          </p:cNvPr>
          <p:cNvSpPr/>
          <p:nvPr/>
        </p:nvSpPr>
        <p:spPr>
          <a:xfrm>
            <a:off x="5668838" y="1029117"/>
            <a:ext cx="2618876" cy="625948"/>
          </a:xfrm>
          <a:prstGeom prst="rect">
            <a:avLst/>
          </a:prstGeom>
          <a:solidFill>
            <a:srgbClr val="0C234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How to choose the split variable and its value?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02A17F-60CB-6E30-2FD3-8504E128A79C}"/>
              </a:ext>
            </a:extLst>
          </p:cNvPr>
          <p:cNvSpPr/>
          <p:nvPr/>
        </p:nvSpPr>
        <p:spPr>
          <a:xfrm>
            <a:off x="5668838" y="2387745"/>
            <a:ext cx="2618876" cy="625948"/>
          </a:xfrm>
          <a:prstGeom prst="rect">
            <a:avLst/>
          </a:prstGeom>
          <a:solidFill>
            <a:srgbClr val="0C234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When should we stop?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190C54-196D-322D-F684-3AA7A172DFA5}"/>
              </a:ext>
            </a:extLst>
          </p:cNvPr>
          <p:cNvSpPr/>
          <p:nvPr/>
        </p:nvSpPr>
        <p:spPr>
          <a:xfrm>
            <a:off x="5677630" y="3541142"/>
            <a:ext cx="2618876" cy="914400"/>
          </a:xfrm>
          <a:prstGeom prst="rect">
            <a:avLst/>
          </a:prstGeom>
          <a:solidFill>
            <a:srgbClr val="0C234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How to determine class in the terminal nodes?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AEFBCB-0D9A-BAC1-8878-41434916A5A3}"/>
              </a:ext>
            </a:extLst>
          </p:cNvPr>
          <p:cNvSpPr/>
          <p:nvPr/>
        </p:nvSpPr>
        <p:spPr>
          <a:xfrm>
            <a:off x="5668838" y="5417615"/>
            <a:ext cx="2618876" cy="625948"/>
          </a:xfrm>
          <a:prstGeom prst="rect">
            <a:avLst/>
          </a:prstGeom>
          <a:solidFill>
            <a:srgbClr val="0C234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How do we predict for new data ?</a:t>
            </a:r>
          </a:p>
        </p:txBody>
      </p:sp>
      <p:pic>
        <p:nvPicPr>
          <p:cNvPr id="3" name="Picture 4" descr="C:\Users\mbjarnad\Dropbox\kennsla\BUDT733_fall2012\lecture6_CART\art\0808-0710-2914-4649.jpg">
            <a:extLst>
              <a:ext uri="{FF2B5EF4-FFF2-40B4-BE49-F238E27FC236}">
                <a16:creationId xmlns:a16="http://schemas.microsoft.com/office/drawing/2014/main" id="{0D01C639-A2E5-F7D6-88FC-C65A6E352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0000" y1="39333" x2="70000" y2="39333"/>
                        <a14:backgroundMark x1="33000" y1="24667" x2="33000" y2="2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506" y="849246"/>
            <a:ext cx="675904" cy="930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0AF8B87-FD2F-472C-7752-09A8B899B9FE}"/>
              </a:ext>
            </a:extLst>
          </p:cNvPr>
          <p:cNvSpPr/>
          <p:nvPr/>
        </p:nvSpPr>
        <p:spPr>
          <a:xfrm>
            <a:off x="9088399" y="1001513"/>
            <a:ext cx="2618876" cy="6259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Use impurity measures like the Gini Index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ED060D4-BFE7-1611-5421-671F1E88E3F6}"/>
              </a:ext>
            </a:extLst>
          </p:cNvPr>
          <p:cNvGrpSpPr/>
          <p:nvPr/>
        </p:nvGrpSpPr>
        <p:grpSpPr>
          <a:xfrm>
            <a:off x="293297" y="931653"/>
            <a:ext cx="5175849" cy="5234690"/>
            <a:chOff x="80974" y="2342133"/>
            <a:chExt cx="5222786" cy="38063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A4BB8B6-248C-A504-3C79-564962E6ADF7}"/>
                </a:ext>
              </a:extLst>
            </p:cNvPr>
            <p:cNvSpPr/>
            <p:nvPr/>
          </p:nvSpPr>
          <p:spPr>
            <a:xfrm>
              <a:off x="1745067" y="2342133"/>
              <a:ext cx="1796499" cy="3986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GPA &gt;= 3.0? 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0A44E64-12DF-3B54-4F73-F01523A3103A}"/>
                </a:ext>
              </a:extLst>
            </p:cNvPr>
            <p:cNvCxnSpPr>
              <a:cxnSpLocks/>
              <a:stCxn id="26" idx="2"/>
              <a:endCxn id="31" idx="0"/>
            </p:cNvCxnSpPr>
            <p:nvPr/>
          </p:nvCxnSpPr>
          <p:spPr>
            <a:xfrm flipH="1">
              <a:off x="1295943" y="2740817"/>
              <a:ext cx="1347374" cy="6196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100B638-7D2F-C732-797D-F08314EF249B}"/>
                </a:ext>
              </a:extLst>
            </p:cNvPr>
            <p:cNvSpPr/>
            <p:nvPr/>
          </p:nvSpPr>
          <p:spPr>
            <a:xfrm>
              <a:off x="397693" y="3360421"/>
              <a:ext cx="1796499" cy="398684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Admit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F053317-5BB7-6F7E-2613-F2C998736CA1}"/>
                </a:ext>
              </a:extLst>
            </p:cNvPr>
            <p:cNvCxnSpPr>
              <a:cxnSpLocks/>
              <a:stCxn id="26" idx="2"/>
              <a:endCxn id="34" idx="0"/>
            </p:cNvCxnSpPr>
            <p:nvPr/>
          </p:nvCxnSpPr>
          <p:spPr>
            <a:xfrm>
              <a:off x="2643317" y="2740817"/>
              <a:ext cx="1031090" cy="7021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403706A-3326-2A85-22E4-CB321337BEC1}"/>
                </a:ext>
              </a:extLst>
            </p:cNvPr>
            <p:cNvSpPr/>
            <p:nvPr/>
          </p:nvSpPr>
          <p:spPr>
            <a:xfrm>
              <a:off x="2776158" y="3442978"/>
              <a:ext cx="1796499" cy="3986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GPA &gt;= 2.8?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FA90EB9-8B4F-CEFE-8D50-51849D11024B}"/>
                </a:ext>
              </a:extLst>
            </p:cNvPr>
            <p:cNvCxnSpPr>
              <a:cxnSpLocks/>
              <a:stCxn id="34" idx="2"/>
              <a:endCxn id="36" idx="0"/>
            </p:cNvCxnSpPr>
            <p:nvPr/>
          </p:nvCxnSpPr>
          <p:spPr>
            <a:xfrm>
              <a:off x="3674407" y="3841662"/>
              <a:ext cx="731103" cy="6948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3781803-6694-E2B5-65AF-6D5B4DDC8128}"/>
                </a:ext>
              </a:extLst>
            </p:cNvPr>
            <p:cNvSpPr/>
            <p:nvPr/>
          </p:nvSpPr>
          <p:spPr>
            <a:xfrm>
              <a:off x="3507261" y="4536493"/>
              <a:ext cx="1796499" cy="398684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Not Admit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ECF7420-A795-F602-2ABD-4B019CEC1081}"/>
                </a:ext>
              </a:extLst>
            </p:cNvPr>
            <p:cNvCxnSpPr>
              <a:cxnSpLocks/>
              <a:stCxn id="34" idx="2"/>
              <a:endCxn id="38" idx="0"/>
            </p:cNvCxnSpPr>
            <p:nvPr/>
          </p:nvCxnSpPr>
          <p:spPr>
            <a:xfrm flipH="1">
              <a:off x="2054700" y="3841662"/>
              <a:ext cx="1619707" cy="6759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84B7369-9DA9-416B-F0E0-A1629EBF4AD7}"/>
                </a:ext>
              </a:extLst>
            </p:cNvPr>
            <p:cNvSpPr/>
            <p:nvPr/>
          </p:nvSpPr>
          <p:spPr>
            <a:xfrm>
              <a:off x="1156450" y="4517582"/>
              <a:ext cx="1796499" cy="3986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GMAT &gt;= 451?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A3FD4EC-0153-57E3-EB15-A5877E1CFF19}"/>
                </a:ext>
              </a:extLst>
            </p:cNvPr>
            <p:cNvSpPr/>
            <p:nvPr/>
          </p:nvSpPr>
          <p:spPr>
            <a:xfrm>
              <a:off x="80974" y="5726471"/>
              <a:ext cx="1796499" cy="398684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Admit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D59BFB5-BBCC-ED19-829B-7BB9DC4A39B8}"/>
                </a:ext>
              </a:extLst>
            </p:cNvPr>
            <p:cNvCxnSpPr>
              <a:cxnSpLocks/>
              <a:stCxn id="38" idx="2"/>
              <a:endCxn id="39" idx="0"/>
            </p:cNvCxnSpPr>
            <p:nvPr/>
          </p:nvCxnSpPr>
          <p:spPr>
            <a:xfrm flipH="1">
              <a:off x="979224" y="4916266"/>
              <a:ext cx="1075476" cy="8102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1CFD1DD-50F6-E316-28DB-526541D1E79E}"/>
                </a:ext>
              </a:extLst>
            </p:cNvPr>
            <p:cNvSpPr/>
            <p:nvPr/>
          </p:nvSpPr>
          <p:spPr>
            <a:xfrm>
              <a:off x="2455163" y="5749749"/>
              <a:ext cx="1796499" cy="398684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Not Admit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73ECC95-81E2-2A65-A28F-6B43E7C2F4A5}"/>
                </a:ext>
              </a:extLst>
            </p:cNvPr>
            <p:cNvCxnSpPr>
              <a:cxnSpLocks/>
              <a:stCxn id="38" idx="2"/>
              <a:endCxn id="41" idx="0"/>
            </p:cNvCxnSpPr>
            <p:nvPr/>
          </p:nvCxnSpPr>
          <p:spPr>
            <a:xfrm>
              <a:off x="2054700" y="4916266"/>
              <a:ext cx="1298712" cy="8334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07271EC-8BED-E8E1-1A2C-A06B55B8D9E5}"/>
                </a:ext>
              </a:extLst>
            </p:cNvPr>
            <p:cNvSpPr txBox="1"/>
            <p:nvPr/>
          </p:nvSpPr>
          <p:spPr>
            <a:xfrm>
              <a:off x="1389270" y="2850419"/>
              <a:ext cx="9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Yes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E7D5091-0127-AC18-2491-86454DC3F05A}"/>
                </a:ext>
              </a:extLst>
            </p:cNvPr>
            <p:cNvSpPr txBox="1"/>
            <p:nvPr/>
          </p:nvSpPr>
          <p:spPr>
            <a:xfrm>
              <a:off x="2776158" y="2942945"/>
              <a:ext cx="9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No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9156FD9-1049-7944-A539-CD30EED348FF}"/>
                </a:ext>
              </a:extLst>
            </p:cNvPr>
            <p:cNvSpPr txBox="1"/>
            <p:nvPr/>
          </p:nvSpPr>
          <p:spPr>
            <a:xfrm>
              <a:off x="2262243" y="3943858"/>
              <a:ext cx="9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Yes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197CEE-E106-6994-649A-F0B4B6232A25}"/>
                </a:ext>
              </a:extLst>
            </p:cNvPr>
            <p:cNvSpPr txBox="1"/>
            <p:nvPr/>
          </p:nvSpPr>
          <p:spPr>
            <a:xfrm>
              <a:off x="3991064" y="3995320"/>
              <a:ext cx="9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No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390D181-346A-1799-D5D3-AFCB6D5BC1A8}"/>
                </a:ext>
              </a:extLst>
            </p:cNvPr>
            <p:cNvSpPr txBox="1"/>
            <p:nvPr/>
          </p:nvSpPr>
          <p:spPr>
            <a:xfrm>
              <a:off x="918947" y="5157797"/>
              <a:ext cx="9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Yes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01735BC-C44E-6863-93F5-0FE42E53305F}"/>
                </a:ext>
              </a:extLst>
            </p:cNvPr>
            <p:cNvSpPr txBox="1"/>
            <p:nvPr/>
          </p:nvSpPr>
          <p:spPr>
            <a:xfrm>
              <a:off x="2607808" y="5157797"/>
              <a:ext cx="9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No</a:t>
              </a:r>
            </a:p>
          </p:txBody>
        </p:sp>
      </p:grp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86B36BA-FF7A-6101-1857-A8DBD80E0A76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26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158990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6E3CFA-CA65-1F28-E931-C70AFA55E4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291" b="9291"/>
          <a:stretch/>
        </p:blipFill>
        <p:spPr>
          <a:xfrm>
            <a:off x="711417" y="1966888"/>
            <a:ext cx="7190300" cy="30415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25C6C6-6EC5-5E61-6918-B8E76AF4D2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1896" b="158"/>
          <a:stretch/>
        </p:blipFill>
        <p:spPr>
          <a:xfrm>
            <a:off x="711417" y="4583988"/>
            <a:ext cx="6695340" cy="2829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78FCE3-C464-FADC-DF7A-B82BAA9E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should we stop?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A0897B-32BA-29D3-E547-8E61104DE7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65865" y="912012"/>
            <a:ext cx="9328639" cy="4572000"/>
          </a:xfrm>
        </p:spPr>
        <p:txBody>
          <a:bodyPr/>
          <a:lstStyle/>
          <a:p>
            <a:r>
              <a:rPr lang="en-US"/>
              <a:t>Avoid overfitting:</a:t>
            </a:r>
          </a:p>
          <a:p>
            <a:pPr lvl="1"/>
            <a:r>
              <a:rPr lang="en-US"/>
              <a:t>There is a chance of overfitting if we keep splitting the data until we only have very few points at each node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93879CA-F4FB-B274-659E-85C78EDC741A}"/>
              </a:ext>
            </a:extLst>
          </p:cNvPr>
          <p:cNvSpPr/>
          <p:nvPr/>
        </p:nvSpPr>
        <p:spPr>
          <a:xfrm rot="16200000">
            <a:off x="2027065" y="4153356"/>
            <a:ext cx="391546" cy="1581698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122041-AE17-0792-2102-2F0400EABBC4}"/>
              </a:ext>
            </a:extLst>
          </p:cNvPr>
          <p:cNvSpPr txBox="1"/>
          <p:nvPr/>
        </p:nvSpPr>
        <p:spPr>
          <a:xfrm>
            <a:off x="700397" y="5186462"/>
            <a:ext cx="2793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Tree learns relationship between the response variable and the predictors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41320DFD-303E-B0CA-7C16-208386EE47AE}"/>
              </a:ext>
            </a:extLst>
          </p:cNvPr>
          <p:cNvSpPr/>
          <p:nvPr/>
        </p:nvSpPr>
        <p:spPr>
          <a:xfrm rot="16200000">
            <a:off x="5023604" y="2772629"/>
            <a:ext cx="407353" cy="435895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9B020-89A9-449F-2F89-138C52D94D7C}"/>
              </a:ext>
            </a:extLst>
          </p:cNvPr>
          <p:cNvSpPr txBox="1"/>
          <p:nvPr/>
        </p:nvSpPr>
        <p:spPr>
          <a:xfrm>
            <a:off x="3494166" y="5211695"/>
            <a:ext cx="4000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Tree learns noise from the training data.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2AA8E2-E99C-206E-AAD7-16FC33CB7FDD}"/>
              </a:ext>
            </a:extLst>
          </p:cNvPr>
          <p:cNvSpPr txBox="1"/>
          <p:nvPr/>
        </p:nvSpPr>
        <p:spPr>
          <a:xfrm>
            <a:off x="7865691" y="2626282"/>
            <a:ext cx="3864624" cy="1938992"/>
          </a:xfrm>
          <a:prstGeom prst="rect">
            <a:avLst/>
          </a:prstGeom>
          <a:solidFill>
            <a:schemeClr val="accent2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Goal: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to arrive at a tree that captures the patterns but not the noise in the training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to maximize the prediction accuracy on new data</a:t>
            </a:r>
          </a:p>
        </p:txBody>
      </p:sp>
      <p:sp>
        <p:nvSpPr>
          <p:cNvPr id="16" name="Line 4">
            <a:extLst>
              <a:ext uri="{FF2B5EF4-FFF2-40B4-BE49-F238E27FC236}">
                <a16:creationId xmlns:a16="http://schemas.microsoft.com/office/drawing/2014/main" id="{CAE28718-FC1D-88AF-B2EF-B54FF869C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2725" y="2547234"/>
            <a:ext cx="0" cy="2036754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338E07E0-211D-50CA-B8B9-06961EEF7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753" y="2547603"/>
            <a:ext cx="12928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Helvetica" pitchFamily="34" charset="0"/>
              </a:rPr>
              <a:t>Stop here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E83B0EA-C440-1D9C-8714-26636FA48365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27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199927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6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CA22B-6109-A7EA-E54F-94D3D8756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7D5DF-A7CA-7325-677C-D18D6C3C0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should we stop?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01EC673-9BB1-BDB8-E280-155B408E2665}"/>
              </a:ext>
            </a:extLst>
          </p:cNvPr>
          <p:cNvSpPr/>
          <p:nvPr/>
        </p:nvSpPr>
        <p:spPr>
          <a:xfrm>
            <a:off x="5668838" y="1029117"/>
            <a:ext cx="2618876" cy="625948"/>
          </a:xfrm>
          <a:prstGeom prst="rect">
            <a:avLst/>
          </a:prstGeom>
          <a:solidFill>
            <a:srgbClr val="0C234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How to choose the split variable and its value?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A899493-F4FB-1711-DA23-5AE890974600}"/>
              </a:ext>
            </a:extLst>
          </p:cNvPr>
          <p:cNvSpPr/>
          <p:nvPr/>
        </p:nvSpPr>
        <p:spPr>
          <a:xfrm>
            <a:off x="5668838" y="2387745"/>
            <a:ext cx="2618876" cy="625948"/>
          </a:xfrm>
          <a:prstGeom prst="rect">
            <a:avLst/>
          </a:prstGeom>
          <a:solidFill>
            <a:srgbClr val="0C234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When should we stop?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298042-79BE-A149-8CBE-22D47011BD7F}"/>
              </a:ext>
            </a:extLst>
          </p:cNvPr>
          <p:cNvSpPr/>
          <p:nvPr/>
        </p:nvSpPr>
        <p:spPr>
          <a:xfrm>
            <a:off x="5677630" y="3541142"/>
            <a:ext cx="2618876" cy="914400"/>
          </a:xfrm>
          <a:prstGeom prst="rect">
            <a:avLst/>
          </a:prstGeom>
          <a:solidFill>
            <a:srgbClr val="0C234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How to determine class in the terminal nodes?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FC8E69-A3E5-A062-3826-766F18824DE5}"/>
              </a:ext>
            </a:extLst>
          </p:cNvPr>
          <p:cNvSpPr/>
          <p:nvPr/>
        </p:nvSpPr>
        <p:spPr>
          <a:xfrm>
            <a:off x="5668838" y="5417615"/>
            <a:ext cx="2618876" cy="625948"/>
          </a:xfrm>
          <a:prstGeom prst="rect">
            <a:avLst/>
          </a:prstGeom>
          <a:solidFill>
            <a:srgbClr val="0C234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How do we predict for new data ?</a:t>
            </a:r>
          </a:p>
        </p:txBody>
      </p:sp>
      <p:pic>
        <p:nvPicPr>
          <p:cNvPr id="3" name="Picture 4" descr="C:\Users\mbjarnad\Dropbox\kennsla\BUDT733_fall2012\lecture6_CART\art\0808-0710-2914-4649.jpg">
            <a:extLst>
              <a:ext uri="{FF2B5EF4-FFF2-40B4-BE49-F238E27FC236}">
                <a16:creationId xmlns:a16="http://schemas.microsoft.com/office/drawing/2014/main" id="{BB908F4E-8DF1-E505-61C4-44B669BA3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0000" y1="39333" x2="70000" y2="39333"/>
                        <a14:backgroundMark x1="33000" y1="24667" x2="33000" y2="2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506" y="849246"/>
            <a:ext cx="675904" cy="930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mbjarnad\Dropbox\kennsla\BUDT733_fall2012\lecture6_CART\art\0808-0710-2914-4649.jpg">
            <a:extLst>
              <a:ext uri="{FF2B5EF4-FFF2-40B4-BE49-F238E27FC236}">
                <a16:creationId xmlns:a16="http://schemas.microsoft.com/office/drawing/2014/main" id="{344AE496-99F1-3CE7-3571-F737C3002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0000" y1="39333" x2="70000" y2="39333"/>
                        <a14:backgroundMark x1="33000" y1="24667" x2="33000" y2="2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68" y="2235054"/>
            <a:ext cx="675904" cy="930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F5E1A08-AA3A-F809-81A7-2A05F337BF85}"/>
              </a:ext>
            </a:extLst>
          </p:cNvPr>
          <p:cNvSpPr/>
          <p:nvPr/>
        </p:nvSpPr>
        <p:spPr>
          <a:xfrm>
            <a:off x="9130726" y="1029117"/>
            <a:ext cx="2938889" cy="6259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Use measures like the Gini Index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759C81-C70B-7889-CCFF-36D44A15E274}"/>
              </a:ext>
            </a:extLst>
          </p:cNvPr>
          <p:cNvSpPr/>
          <p:nvPr/>
        </p:nvSpPr>
        <p:spPr>
          <a:xfrm>
            <a:off x="9130726" y="2321378"/>
            <a:ext cx="2938889" cy="6259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Avoid overfitting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(will be discussed next class)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2FC6A77-B808-5777-280E-59D53F198AF3}"/>
              </a:ext>
            </a:extLst>
          </p:cNvPr>
          <p:cNvGrpSpPr/>
          <p:nvPr/>
        </p:nvGrpSpPr>
        <p:grpSpPr>
          <a:xfrm>
            <a:off x="293297" y="931653"/>
            <a:ext cx="5175849" cy="5234690"/>
            <a:chOff x="80974" y="2342133"/>
            <a:chExt cx="5222786" cy="38063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EFA6A2-69F5-5A11-3869-AF30F64643FB}"/>
                </a:ext>
              </a:extLst>
            </p:cNvPr>
            <p:cNvSpPr/>
            <p:nvPr/>
          </p:nvSpPr>
          <p:spPr>
            <a:xfrm>
              <a:off x="1745067" y="2342133"/>
              <a:ext cx="1796499" cy="3986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GPA &gt;= 3.0? 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E0BB729-1E07-BEDC-E54A-9D2D8D38C30A}"/>
                </a:ext>
              </a:extLst>
            </p:cNvPr>
            <p:cNvCxnSpPr>
              <a:cxnSpLocks/>
              <a:stCxn id="34" idx="2"/>
              <a:endCxn id="36" idx="0"/>
            </p:cNvCxnSpPr>
            <p:nvPr/>
          </p:nvCxnSpPr>
          <p:spPr>
            <a:xfrm flipH="1">
              <a:off x="1295943" y="2740817"/>
              <a:ext cx="1347374" cy="6196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F9AE9AB-9359-6884-D9C6-7F5CF0B4EAAE}"/>
                </a:ext>
              </a:extLst>
            </p:cNvPr>
            <p:cNvSpPr/>
            <p:nvPr/>
          </p:nvSpPr>
          <p:spPr>
            <a:xfrm>
              <a:off x="397693" y="3360421"/>
              <a:ext cx="1796499" cy="398684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Admit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F516CE5-C727-3F54-4717-C099A1C3A137}"/>
                </a:ext>
              </a:extLst>
            </p:cNvPr>
            <p:cNvCxnSpPr>
              <a:cxnSpLocks/>
              <a:stCxn id="34" idx="2"/>
              <a:endCxn id="38" idx="0"/>
            </p:cNvCxnSpPr>
            <p:nvPr/>
          </p:nvCxnSpPr>
          <p:spPr>
            <a:xfrm>
              <a:off x="2643317" y="2740817"/>
              <a:ext cx="1031090" cy="7021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AD3CA38-7AA6-8395-9653-3BD3DD6174B5}"/>
                </a:ext>
              </a:extLst>
            </p:cNvPr>
            <p:cNvSpPr/>
            <p:nvPr/>
          </p:nvSpPr>
          <p:spPr>
            <a:xfrm>
              <a:off x="2776158" y="3442978"/>
              <a:ext cx="1796499" cy="3986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GPA &gt;= 2.8?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ACB2148-F6C8-6B2A-E6AB-08FD672C7849}"/>
                </a:ext>
              </a:extLst>
            </p:cNvPr>
            <p:cNvCxnSpPr>
              <a:cxnSpLocks/>
              <a:stCxn id="38" idx="2"/>
              <a:endCxn id="40" idx="0"/>
            </p:cNvCxnSpPr>
            <p:nvPr/>
          </p:nvCxnSpPr>
          <p:spPr>
            <a:xfrm>
              <a:off x="3674407" y="3841662"/>
              <a:ext cx="731103" cy="6948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3EE2E40-6C6A-395D-F4FC-730DEECF9E13}"/>
                </a:ext>
              </a:extLst>
            </p:cNvPr>
            <p:cNvSpPr/>
            <p:nvPr/>
          </p:nvSpPr>
          <p:spPr>
            <a:xfrm>
              <a:off x="3507261" y="4536493"/>
              <a:ext cx="1796499" cy="398684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Not Admit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82B68B2-1631-F5C1-A4AF-421CF25449EE}"/>
                </a:ext>
              </a:extLst>
            </p:cNvPr>
            <p:cNvCxnSpPr>
              <a:cxnSpLocks/>
              <a:stCxn id="38" idx="2"/>
              <a:endCxn id="42" idx="0"/>
            </p:cNvCxnSpPr>
            <p:nvPr/>
          </p:nvCxnSpPr>
          <p:spPr>
            <a:xfrm flipH="1">
              <a:off x="2054700" y="3841662"/>
              <a:ext cx="1619707" cy="6759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F96A1E5-983D-A535-5AFB-74A7429FA861}"/>
                </a:ext>
              </a:extLst>
            </p:cNvPr>
            <p:cNvSpPr/>
            <p:nvPr/>
          </p:nvSpPr>
          <p:spPr>
            <a:xfrm>
              <a:off x="1156450" y="4517582"/>
              <a:ext cx="1796499" cy="3986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GMAT &gt;= 451?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822E57D-B0FC-71A2-B011-CF926E4F0EDA}"/>
                </a:ext>
              </a:extLst>
            </p:cNvPr>
            <p:cNvSpPr/>
            <p:nvPr/>
          </p:nvSpPr>
          <p:spPr>
            <a:xfrm>
              <a:off x="80974" y="5726471"/>
              <a:ext cx="1796499" cy="398684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Admit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CCC32FA-DB64-BE9B-3322-05EA8D26513D}"/>
                </a:ext>
              </a:extLst>
            </p:cNvPr>
            <p:cNvCxnSpPr>
              <a:cxnSpLocks/>
              <a:stCxn id="42" idx="2"/>
              <a:endCxn id="43" idx="0"/>
            </p:cNvCxnSpPr>
            <p:nvPr/>
          </p:nvCxnSpPr>
          <p:spPr>
            <a:xfrm flipH="1">
              <a:off x="979224" y="4916266"/>
              <a:ext cx="1075476" cy="8102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D38F886-95AD-9163-1AF9-87C295EEFF08}"/>
                </a:ext>
              </a:extLst>
            </p:cNvPr>
            <p:cNvSpPr/>
            <p:nvPr/>
          </p:nvSpPr>
          <p:spPr>
            <a:xfrm>
              <a:off x="2455163" y="5749749"/>
              <a:ext cx="1796499" cy="398684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Not Admit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346C796-9BF7-7954-CA14-5CBE3365161D}"/>
                </a:ext>
              </a:extLst>
            </p:cNvPr>
            <p:cNvCxnSpPr>
              <a:cxnSpLocks/>
              <a:stCxn id="42" idx="2"/>
              <a:endCxn id="45" idx="0"/>
            </p:cNvCxnSpPr>
            <p:nvPr/>
          </p:nvCxnSpPr>
          <p:spPr>
            <a:xfrm>
              <a:off x="2054700" y="4916266"/>
              <a:ext cx="1298712" cy="8334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DA9F090-7AB9-5201-7AF0-F9CD5E27872B}"/>
                </a:ext>
              </a:extLst>
            </p:cNvPr>
            <p:cNvSpPr txBox="1"/>
            <p:nvPr/>
          </p:nvSpPr>
          <p:spPr>
            <a:xfrm>
              <a:off x="1389270" y="2850419"/>
              <a:ext cx="9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Yes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81923DB-DCED-7419-97DE-307B67981E7D}"/>
                </a:ext>
              </a:extLst>
            </p:cNvPr>
            <p:cNvSpPr txBox="1"/>
            <p:nvPr/>
          </p:nvSpPr>
          <p:spPr>
            <a:xfrm>
              <a:off x="2776158" y="2942945"/>
              <a:ext cx="9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No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84B686C-C163-CD55-A8AE-75A1C1340C9C}"/>
                </a:ext>
              </a:extLst>
            </p:cNvPr>
            <p:cNvSpPr txBox="1"/>
            <p:nvPr/>
          </p:nvSpPr>
          <p:spPr>
            <a:xfrm>
              <a:off x="2262243" y="3943858"/>
              <a:ext cx="9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Yes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D49F7C8-2A5B-3DDF-5250-058FAE1A7B35}"/>
                </a:ext>
              </a:extLst>
            </p:cNvPr>
            <p:cNvSpPr txBox="1"/>
            <p:nvPr/>
          </p:nvSpPr>
          <p:spPr>
            <a:xfrm>
              <a:off x="3991064" y="3995320"/>
              <a:ext cx="9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No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432D02D-1BEF-86CE-7D27-7E3F44DC8C92}"/>
                </a:ext>
              </a:extLst>
            </p:cNvPr>
            <p:cNvSpPr txBox="1"/>
            <p:nvPr/>
          </p:nvSpPr>
          <p:spPr>
            <a:xfrm>
              <a:off x="918947" y="5157797"/>
              <a:ext cx="9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Yes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62C837-E2A9-08E9-2542-CE8F720C7BA7}"/>
                </a:ext>
              </a:extLst>
            </p:cNvPr>
            <p:cNvSpPr txBox="1"/>
            <p:nvPr/>
          </p:nvSpPr>
          <p:spPr>
            <a:xfrm>
              <a:off x="2607808" y="5157797"/>
              <a:ext cx="9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No</a:t>
              </a:r>
            </a:p>
          </p:txBody>
        </p:sp>
      </p:grp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F2FF161-B701-6D88-CAB5-DFF2BDDD73F0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28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114439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BDFDD-0770-73A0-4B6D-F05A76CB6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4E756-BAB5-9904-673A-14FFF4A9A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Rules in the End Nodes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D49B7F-0DFC-4E00-5916-06B850846A64}"/>
              </a:ext>
            </a:extLst>
          </p:cNvPr>
          <p:cNvSpPr/>
          <p:nvPr/>
        </p:nvSpPr>
        <p:spPr>
          <a:xfrm>
            <a:off x="5668838" y="1029117"/>
            <a:ext cx="2618876" cy="625948"/>
          </a:xfrm>
          <a:prstGeom prst="rect">
            <a:avLst/>
          </a:prstGeom>
          <a:solidFill>
            <a:srgbClr val="0C234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How to choose the split variable and its value?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AE6BA3-5BB7-EC4F-C6BF-114054391F3A}"/>
              </a:ext>
            </a:extLst>
          </p:cNvPr>
          <p:cNvSpPr/>
          <p:nvPr/>
        </p:nvSpPr>
        <p:spPr>
          <a:xfrm>
            <a:off x="5668838" y="2387745"/>
            <a:ext cx="2618876" cy="625948"/>
          </a:xfrm>
          <a:prstGeom prst="rect">
            <a:avLst/>
          </a:prstGeom>
          <a:solidFill>
            <a:srgbClr val="0C234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When should we stop?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C8CFAC-2D00-921C-67E6-C56AB3E623F0}"/>
              </a:ext>
            </a:extLst>
          </p:cNvPr>
          <p:cNvSpPr/>
          <p:nvPr/>
        </p:nvSpPr>
        <p:spPr>
          <a:xfrm>
            <a:off x="5677630" y="3541142"/>
            <a:ext cx="2618876" cy="914400"/>
          </a:xfrm>
          <a:prstGeom prst="rect">
            <a:avLst/>
          </a:prstGeom>
          <a:solidFill>
            <a:srgbClr val="0C234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How to determine class in the terminal nodes?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2DD7BF8-C24C-1454-4D56-B8117E7536BE}"/>
              </a:ext>
            </a:extLst>
          </p:cNvPr>
          <p:cNvSpPr/>
          <p:nvPr/>
        </p:nvSpPr>
        <p:spPr>
          <a:xfrm>
            <a:off x="5668838" y="5417615"/>
            <a:ext cx="2618876" cy="625948"/>
          </a:xfrm>
          <a:prstGeom prst="rect">
            <a:avLst/>
          </a:prstGeom>
          <a:solidFill>
            <a:srgbClr val="0C234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How do we predict for new data ?</a:t>
            </a:r>
          </a:p>
        </p:txBody>
      </p:sp>
      <p:pic>
        <p:nvPicPr>
          <p:cNvPr id="3" name="Picture 4" descr="C:\Users\mbjarnad\Dropbox\kennsla\BUDT733_fall2012\lecture6_CART\art\0808-0710-2914-4649.jpg">
            <a:extLst>
              <a:ext uri="{FF2B5EF4-FFF2-40B4-BE49-F238E27FC236}">
                <a16:creationId xmlns:a16="http://schemas.microsoft.com/office/drawing/2014/main" id="{9BFEE99F-0396-520C-0505-F0BA76A4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0000" y1="39333" x2="70000" y2="39333"/>
                        <a14:backgroundMark x1="33000" y1="24667" x2="33000" y2="2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506" y="849246"/>
            <a:ext cx="675904" cy="930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mbjarnad\Dropbox\kennsla\BUDT733_fall2012\lecture6_CART\art\0808-0710-2914-4649.jpg">
            <a:extLst>
              <a:ext uri="{FF2B5EF4-FFF2-40B4-BE49-F238E27FC236}">
                <a16:creationId xmlns:a16="http://schemas.microsoft.com/office/drawing/2014/main" id="{93316D22-D6D3-2C28-6162-CE569014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0000" y1="39333" x2="70000" y2="39333"/>
                        <a14:backgroundMark x1="33000" y1="24667" x2="33000" y2="2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68" y="2183491"/>
            <a:ext cx="675904" cy="930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mbjarnad\Dropbox\kennsla\BUDT733_fall2012\lecture6_CART\art\0808-0710-2914-4649.jpg">
            <a:extLst>
              <a:ext uri="{FF2B5EF4-FFF2-40B4-BE49-F238E27FC236}">
                <a16:creationId xmlns:a16="http://schemas.microsoft.com/office/drawing/2014/main" id="{52BBD68F-1D5C-BE0F-8072-BEA09C35A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0000" y1="39333" x2="70000" y2="39333"/>
                        <a14:backgroundMark x1="33000" y1="24667" x2="33000" y2="2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68" y="3454818"/>
            <a:ext cx="675904" cy="930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3DAAB8D-A491-811F-FFEA-E629BA4F8365}"/>
              </a:ext>
            </a:extLst>
          </p:cNvPr>
          <p:cNvSpPr/>
          <p:nvPr/>
        </p:nvSpPr>
        <p:spPr>
          <a:xfrm>
            <a:off x="9130726" y="1029117"/>
            <a:ext cx="2938889" cy="6259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Use measures like the Gini Index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3B17C8-2FC8-9B7B-47B0-FBF73F989727}"/>
              </a:ext>
            </a:extLst>
          </p:cNvPr>
          <p:cNvSpPr/>
          <p:nvPr/>
        </p:nvSpPr>
        <p:spPr>
          <a:xfrm>
            <a:off x="9130726" y="2335758"/>
            <a:ext cx="2938889" cy="6259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Avoid overfitting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(will be discussed next class)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2B33C7-B007-10B1-CC96-9EFC225DB1DC}"/>
              </a:ext>
            </a:extLst>
          </p:cNvPr>
          <p:cNvSpPr/>
          <p:nvPr/>
        </p:nvSpPr>
        <p:spPr>
          <a:xfrm>
            <a:off x="9130726" y="3541142"/>
            <a:ext cx="2938889" cy="6259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Majority</a:t>
            </a:r>
            <a:r>
              <a:rPr lang="zh-CN" altLang="en-US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vote or </a:t>
            </a:r>
          </a:p>
          <a:p>
            <a:pPr algn="ctr"/>
            <a:r>
              <a:rPr lang="en-US" altLang="zh-CN">
                <a:solidFill>
                  <a:schemeClr val="tx1"/>
                </a:solidFill>
              </a:rPr>
              <a:t>using other cutoff probability 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F031E14-A786-453D-5D95-7821EEF5851F}"/>
              </a:ext>
            </a:extLst>
          </p:cNvPr>
          <p:cNvGrpSpPr/>
          <p:nvPr/>
        </p:nvGrpSpPr>
        <p:grpSpPr>
          <a:xfrm>
            <a:off x="293297" y="931653"/>
            <a:ext cx="5175849" cy="5234690"/>
            <a:chOff x="80974" y="2342133"/>
            <a:chExt cx="5222786" cy="38063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84EDAFC-D392-40CF-548C-3FDB8A77868A}"/>
                </a:ext>
              </a:extLst>
            </p:cNvPr>
            <p:cNvSpPr/>
            <p:nvPr/>
          </p:nvSpPr>
          <p:spPr>
            <a:xfrm>
              <a:off x="1745067" y="2342133"/>
              <a:ext cx="1796499" cy="3986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GPA &gt;= 3.0? 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178ECC3-BDB8-201F-2EA4-752AF76A0B58}"/>
                </a:ext>
              </a:extLst>
            </p:cNvPr>
            <p:cNvCxnSpPr>
              <a:cxnSpLocks/>
              <a:stCxn id="46" idx="2"/>
              <a:endCxn id="48" idx="0"/>
            </p:cNvCxnSpPr>
            <p:nvPr/>
          </p:nvCxnSpPr>
          <p:spPr>
            <a:xfrm flipH="1">
              <a:off x="1357577" y="2740817"/>
              <a:ext cx="1285740" cy="6196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1DDFFEF-8A9D-0686-27F1-EC11BA202BC7}"/>
                </a:ext>
              </a:extLst>
            </p:cNvPr>
            <p:cNvSpPr/>
            <p:nvPr/>
          </p:nvSpPr>
          <p:spPr>
            <a:xfrm>
              <a:off x="397693" y="3360421"/>
              <a:ext cx="1919767" cy="398684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98 Admit</a:t>
              </a:r>
            </a:p>
            <a:p>
              <a:pPr algn="ctr"/>
              <a:r>
                <a:rPr lang="en-US"/>
                <a:t>4 Not admit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7EF984C-4564-CB4D-CC14-6884FEE38E92}"/>
                </a:ext>
              </a:extLst>
            </p:cNvPr>
            <p:cNvCxnSpPr>
              <a:cxnSpLocks/>
              <a:stCxn id="46" idx="2"/>
              <a:endCxn id="50" idx="0"/>
            </p:cNvCxnSpPr>
            <p:nvPr/>
          </p:nvCxnSpPr>
          <p:spPr>
            <a:xfrm>
              <a:off x="2643317" y="2740817"/>
              <a:ext cx="1031090" cy="7021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BCB9354-967E-1A56-72A8-F5F66C8DA532}"/>
                </a:ext>
              </a:extLst>
            </p:cNvPr>
            <p:cNvSpPr/>
            <p:nvPr/>
          </p:nvSpPr>
          <p:spPr>
            <a:xfrm>
              <a:off x="2776158" y="3442978"/>
              <a:ext cx="1796499" cy="3986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GPA &gt;= 2.8?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85B44EE-6998-B9DB-B18E-6ED3F90BFD05}"/>
                </a:ext>
              </a:extLst>
            </p:cNvPr>
            <p:cNvCxnSpPr>
              <a:cxnSpLocks/>
              <a:stCxn id="50" idx="2"/>
              <a:endCxn id="52" idx="0"/>
            </p:cNvCxnSpPr>
            <p:nvPr/>
          </p:nvCxnSpPr>
          <p:spPr>
            <a:xfrm>
              <a:off x="3674407" y="3841662"/>
              <a:ext cx="610910" cy="6948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940331D-F5D3-1FB4-1AE4-7D413A9C45D3}"/>
                </a:ext>
              </a:extLst>
            </p:cNvPr>
            <p:cNvSpPr/>
            <p:nvPr/>
          </p:nvSpPr>
          <p:spPr>
            <a:xfrm>
              <a:off x="3266875" y="4536493"/>
              <a:ext cx="2036885" cy="398684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0 Admit</a:t>
              </a:r>
            </a:p>
            <a:p>
              <a:pPr algn="ctr"/>
              <a:r>
                <a:rPr lang="en-US"/>
                <a:t>64 Not admit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0F9A1BA9-FE14-4EC8-47A7-A7F67BDA40E3}"/>
                </a:ext>
              </a:extLst>
            </p:cNvPr>
            <p:cNvCxnSpPr>
              <a:cxnSpLocks/>
              <a:stCxn id="50" idx="2"/>
              <a:endCxn id="54" idx="0"/>
            </p:cNvCxnSpPr>
            <p:nvPr/>
          </p:nvCxnSpPr>
          <p:spPr>
            <a:xfrm flipH="1">
              <a:off x="2054700" y="3841662"/>
              <a:ext cx="1619707" cy="6759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F60D839-DB4E-61B3-3766-B0D8D0E40F95}"/>
                </a:ext>
              </a:extLst>
            </p:cNvPr>
            <p:cNvSpPr/>
            <p:nvPr/>
          </p:nvSpPr>
          <p:spPr>
            <a:xfrm>
              <a:off x="1156450" y="4517582"/>
              <a:ext cx="1796499" cy="3986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GMAT &gt;= 451?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75B4762-D41F-304C-2C6B-5CC06845EE48}"/>
                </a:ext>
              </a:extLst>
            </p:cNvPr>
            <p:cNvSpPr/>
            <p:nvPr/>
          </p:nvSpPr>
          <p:spPr>
            <a:xfrm>
              <a:off x="80974" y="5726471"/>
              <a:ext cx="1919767" cy="398684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13 Admit</a:t>
              </a:r>
            </a:p>
            <a:p>
              <a:pPr algn="ctr"/>
              <a:r>
                <a:rPr lang="en-US"/>
                <a:t>5 Not admit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740C2FC-C7DD-1D23-293C-171DF42A0B60}"/>
                </a:ext>
              </a:extLst>
            </p:cNvPr>
            <p:cNvCxnSpPr>
              <a:cxnSpLocks/>
              <a:stCxn id="54" idx="2"/>
              <a:endCxn id="55" idx="0"/>
            </p:cNvCxnSpPr>
            <p:nvPr/>
          </p:nvCxnSpPr>
          <p:spPr>
            <a:xfrm flipH="1">
              <a:off x="1040857" y="4916266"/>
              <a:ext cx="1013842" cy="8102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255D920-0437-BEE8-E4DE-B35C812FF475}"/>
                </a:ext>
              </a:extLst>
            </p:cNvPr>
            <p:cNvSpPr/>
            <p:nvPr/>
          </p:nvSpPr>
          <p:spPr>
            <a:xfrm>
              <a:off x="2455163" y="5749749"/>
              <a:ext cx="2036885" cy="398684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3 Admit</a:t>
              </a:r>
            </a:p>
            <a:p>
              <a:pPr algn="ctr"/>
              <a:r>
                <a:rPr lang="en-US"/>
                <a:t>13 Not admit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51E7A462-22A7-68AD-AB71-DE9EA7384564}"/>
                </a:ext>
              </a:extLst>
            </p:cNvPr>
            <p:cNvCxnSpPr>
              <a:cxnSpLocks/>
              <a:stCxn id="54" idx="2"/>
              <a:endCxn id="57" idx="0"/>
            </p:cNvCxnSpPr>
            <p:nvPr/>
          </p:nvCxnSpPr>
          <p:spPr>
            <a:xfrm>
              <a:off x="2054700" y="4916266"/>
              <a:ext cx="1418906" cy="8334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1B201B3-7E3F-4406-B4EB-E22ECDCB5A12}"/>
                </a:ext>
              </a:extLst>
            </p:cNvPr>
            <p:cNvSpPr txBox="1"/>
            <p:nvPr/>
          </p:nvSpPr>
          <p:spPr>
            <a:xfrm>
              <a:off x="1389270" y="2850419"/>
              <a:ext cx="9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Yes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266E396-4C0D-F26B-A3C6-781A1CBFF057}"/>
                </a:ext>
              </a:extLst>
            </p:cNvPr>
            <p:cNvSpPr txBox="1"/>
            <p:nvPr/>
          </p:nvSpPr>
          <p:spPr>
            <a:xfrm>
              <a:off x="2776158" y="2942945"/>
              <a:ext cx="9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No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6796A00-116F-3E3E-5382-9D6600CDFC72}"/>
                </a:ext>
              </a:extLst>
            </p:cNvPr>
            <p:cNvSpPr txBox="1"/>
            <p:nvPr/>
          </p:nvSpPr>
          <p:spPr>
            <a:xfrm>
              <a:off x="2262243" y="3943858"/>
              <a:ext cx="9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Yes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B1D2E9E-C05E-F420-FB2A-9FCC82446244}"/>
                </a:ext>
              </a:extLst>
            </p:cNvPr>
            <p:cNvSpPr txBox="1"/>
            <p:nvPr/>
          </p:nvSpPr>
          <p:spPr>
            <a:xfrm>
              <a:off x="3991064" y="3995320"/>
              <a:ext cx="9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No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26BF192-C711-7DCD-18C8-A565C95A9E4E}"/>
                </a:ext>
              </a:extLst>
            </p:cNvPr>
            <p:cNvSpPr txBox="1"/>
            <p:nvPr/>
          </p:nvSpPr>
          <p:spPr>
            <a:xfrm>
              <a:off x="918947" y="5157797"/>
              <a:ext cx="9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Yes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A0D09B3-A2DA-2C21-19FB-A05D28C50AC6}"/>
                </a:ext>
              </a:extLst>
            </p:cNvPr>
            <p:cNvSpPr txBox="1"/>
            <p:nvPr/>
          </p:nvSpPr>
          <p:spPr>
            <a:xfrm>
              <a:off x="2607808" y="5157797"/>
              <a:ext cx="9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No</a:t>
              </a:r>
            </a:p>
          </p:txBody>
        </p:sp>
      </p:grp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E8980D7-4546-A46E-F3B4-9A5CF7E250D5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29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134083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7B3A3-CA12-EE7A-922E-F07117635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C7F44-D1B8-AE7C-878E-E2A82107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Pipelines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51D72E5-0A8C-5512-02B8-467576F55DF6}"/>
              </a:ext>
            </a:extLst>
          </p:cNvPr>
          <p:cNvSpPr/>
          <p:nvPr/>
        </p:nvSpPr>
        <p:spPr>
          <a:xfrm>
            <a:off x="499533" y="940279"/>
            <a:ext cx="10473267" cy="200132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High Dimensional Methods</a:t>
            </a: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51E4547-749B-637B-739E-701A1ED56A75}"/>
              </a:ext>
            </a:extLst>
          </p:cNvPr>
          <p:cNvSpPr/>
          <p:nvPr/>
        </p:nvSpPr>
        <p:spPr>
          <a:xfrm>
            <a:off x="5919877" y="1066700"/>
            <a:ext cx="3957368" cy="70050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Generalized Multivariate Varying Coefficient Model 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for Psychiatric Comorbidity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6841050-8E03-8751-923E-8547B5B74F42}"/>
              </a:ext>
            </a:extLst>
          </p:cNvPr>
          <p:cNvSpPr/>
          <p:nvPr/>
        </p:nvSpPr>
        <p:spPr>
          <a:xfrm>
            <a:off x="7960742" y="3254707"/>
            <a:ext cx="3605842" cy="22834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Network</a:t>
            </a: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E6F467D-1FA8-5E53-A046-9133CFABC98A}"/>
              </a:ext>
            </a:extLst>
          </p:cNvPr>
          <p:cNvSpPr/>
          <p:nvPr/>
        </p:nvSpPr>
        <p:spPr>
          <a:xfrm>
            <a:off x="4158650" y="3254707"/>
            <a:ext cx="3605842" cy="2283451"/>
          </a:xfrm>
          <a:prstGeom prst="roundRect">
            <a:avLst/>
          </a:prstGeom>
          <a:solidFill>
            <a:srgbClr val="D1D1FF">
              <a:alpha val="5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Computation</a:t>
            </a: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52BA5AD-296A-B0CC-FC10-ECCCEDF4F302}"/>
              </a:ext>
            </a:extLst>
          </p:cNvPr>
          <p:cNvSpPr/>
          <p:nvPr/>
        </p:nvSpPr>
        <p:spPr>
          <a:xfrm>
            <a:off x="356558" y="3254707"/>
            <a:ext cx="3605842" cy="2283451"/>
          </a:xfrm>
          <a:prstGeom prst="roundRect">
            <a:avLst/>
          </a:prstGeom>
          <a:solidFill>
            <a:srgbClr val="FEF7D0">
              <a:alpha val="4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Finance</a:t>
            </a: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E9FA27-A3D9-F67D-AE4D-C240572E6A14}"/>
              </a:ext>
            </a:extLst>
          </p:cNvPr>
          <p:cNvSpPr/>
          <p:nvPr/>
        </p:nvSpPr>
        <p:spPr>
          <a:xfrm>
            <a:off x="665671" y="4052650"/>
            <a:ext cx="2987615" cy="629729"/>
          </a:xfrm>
          <a:prstGeom prst="roundRect">
            <a:avLst/>
          </a:prstGeom>
          <a:solidFill>
            <a:srgbClr val="FEF7D0">
              <a:alpha val="4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Machine Learning 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for Corporate Bankruptcy Prediction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AFA74E8-8679-6367-1324-A2513D5D1F9D}"/>
              </a:ext>
            </a:extLst>
          </p:cNvPr>
          <p:cNvSpPr/>
          <p:nvPr/>
        </p:nvSpPr>
        <p:spPr>
          <a:xfrm>
            <a:off x="665671" y="1643562"/>
            <a:ext cx="4497238" cy="70824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Quantile Regression with Insights Fusion: 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Application on Identifying Genetic Risk Factors for Obesity</a:t>
            </a:r>
          </a:p>
          <a:p>
            <a:pPr algn="ctr"/>
            <a:r>
              <a:rPr lang="en-US" sz="1400" i="1" err="1">
                <a:solidFill>
                  <a:schemeClr val="tx1"/>
                </a:solidFill>
              </a:rPr>
              <a:t>Arxiv</a:t>
            </a:r>
            <a:r>
              <a:rPr lang="en-US" sz="1400" i="1">
                <a:solidFill>
                  <a:schemeClr val="tx1"/>
                </a:solidFill>
              </a:rPr>
              <a:t>: </a:t>
            </a:r>
            <a:r>
              <a:rPr lang="en-US" sz="1400" i="1" err="1">
                <a:solidFill>
                  <a:schemeClr val="tx1"/>
                </a:solidFill>
              </a:rPr>
              <a:t>arxiv.org</a:t>
            </a:r>
            <a:r>
              <a:rPr lang="en-US" sz="1400" i="1">
                <a:solidFill>
                  <a:schemeClr val="tx1"/>
                </a:solidFill>
              </a:rPr>
              <a:t>/abs/2406.12212</a:t>
            </a:r>
            <a:endParaRPr lang="en-US" i="1">
              <a:solidFill>
                <a:schemeClr val="tx1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F387CBF4-EDB5-5E14-3EB9-9E3C532946BE}"/>
              </a:ext>
            </a:extLst>
          </p:cNvPr>
          <p:cNvSpPr/>
          <p:nvPr/>
        </p:nvSpPr>
        <p:spPr>
          <a:xfrm>
            <a:off x="8388468" y="3981876"/>
            <a:ext cx="2750390" cy="7005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Shrinkage Bootstrap Method for Network Data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6F066AD-DE4C-0AFD-2A8F-2254A8F346F8}"/>
              </a:ext>
            </a:extLst>
          </p:cNvPr>
          <p:cNvSpPr/>
          <p:nvPr/>
        </p:nvSpPr>
        <p:spPr>
          <a:xfrm>
            <a:off x="5961571" y="1956978"/>
            <a:ext cx="3915674" cy="70050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Identify GxE for Extreme Quantile 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in UK Biobank Data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DD8A7CD-2736-0046-3EC7-18EB024084AC}"/>
              </a:ext>
            </a:extLst>
          </p:cNvPr>
          <p:cNvSpPr/>
          <p:nvPr/>
        </p:nvSpPr>
        <p:spPr>
          <a:xfrm>
            <a:off x="4467761" y="3905119"/>
            <a:ext cx="2987615" cy="629729"/>
          </a:xfrm>
          <a:prstGeom prst="roundRect">
            <a:avLst/>
          </a:prstGeom>
          <a:solidFill>
            <a:srgbClr val="D1D1FF">
              <a:alpha val="5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PriorEN: 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Prior Information Integrated 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Elastic Net Model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CC3EA6E-34F8-F267-BB51-0E4FDA23DF7B}"/>
              </a:ext>
            </a:extLst>
          </p:cNvPr>
          <p:cNvSpPr/>
          <p:nvPr/>
        </p:nvSpPr>
        <p:spPr>
          <a:xfrm>
            <a:off x="4467761" y="4682379"/>
            <a:ext cx="2987615" cy="629729"/>
          </a:xfrm>
          <a:prstGeom prst="roundRect">
            <a:avLst/>
          </a:prstGeom>
          <a:solidFill>
            <a:srgbClr val="D1D1FF">
              <a:alpha val="5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Varying Coefficient Model 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for Image Data</a:t>
            </a:r>
          </a:p>
        </p:txBody>
      </p:sp>
      <p:sp>
        <p:nvSpPr>
          <p:cNvPr id="35" name="Slide Number Placeholder 2">
            <a:extLst>
              <a:ext uri="{FF2B5EF4-FFF2-40B4-BE49-F238E27FC236}">
                <a16:creationId xmlns:a16="http://schemas.microsoft.com/office/drawing/2014/main" id="{8F97A0EF-7C1C-D062-3A9C-A4F33326A63B}"/>
              </a:ext>
            </a:extLst>
          </p:cNvPr>
          <p:cNvSpPr txBox="1">
            <a:spLocks/>
          </p:cNvSpPr>
          <p:nvPr/>
        </p:nvSpPr>
        <p:spPr>
          <a:xfrm>
            <a:off x="11493409" y="6492875"/>
            <a:ext cx="4988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6" name="Slide Number Placeholder 2">
            <a:extLst>
              <a:ext uri="{FF2B5EF4-FFF2-40B4-BE49-F238E27FC236}">
                <a16:creationId xmlns:a16="http://schemas.microsoft.com/office/drawing/2014/main" id="{9D7B1FE9-AB9E-845C-4AC8-F9D3204EA1CC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6353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3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30032461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74841-62A8-E393-B323-FF3E98143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Prediction with Classification Tree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0C7EC2-3FCA-ED30-30D5-8973995FE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325" y="1274790"/>
            <a:ext cx="6386655" cy="4306500"/>
          </a:xfrm>
        </p:spPr>
        <p:txBody>
          <a:bodyPr/>
          <a:lstStyle/>
          <a:p>
            <a:r>
              <a:rPr lang="en-US">
                <a:latin typeface="+mn-lt"/>
              </a:rPr>
              <a:t>SpongeBob🧽 wants to get promoted to the manager at the </a:t>
            </a:r>
            <a:r>
              <a:rPr lang="en-US" err="1">
                <a:latin typeface="+mn-lt"/>
              </a:rPr>
              <a:t>Krusty</a:t>
            </a:r>
            <a:r>
              <a:rPr lang="en-US">
                <a:latin typeface="+mn-lt"/>
              </a:rPr>
              <a:t> Krab.</a:t>
            </a:r>
          </a:p>
          <a:p>
            <a:endParaRPr lang="en-US">
              <a:latin typeface="+mn-lt"/>
            </a:endParaRPr>
          </a:p>
          <a:p>
            <a:r>
              <a:rPr lang="en-US">
                <a:latin typeface="+mn-lt"/>
              </a:rPr>
              <a:t>He considers taking an MBA program would be a great way to help.</a:t>
            </a:r>
          </a:p>
          <a:p>
            <a:endParaRPr lang="en-US">
              <a:latin typeface="+mn-lt"/>
            </a:endParaRPr>
          </a:p>
          <a:p>
            <a:r>
              <a:rPr lang="en-US">
                <a:latin typeface="+mn-lt"/>
              </a:rPr>
              <a:t>SpongeBob’s GPA is 2.95, and his GMAT is 550. Will he be admitted?</a:t>
            </a:r>
          </a:p>
          <a:p>
            <a:endParaRPr lang="en-US">
              <a:latin typeface="+mn-lt"/>
            </a:endParaRPr>
          </a:p>
        </p:txBody>
      </p:sp>
      <p:pic>
        <p:nvPicPr>
          <p:cNvPr id="5" name="Picture 2" descr="undefined">
            <a:extLst>
              <a:ext uri="{FF2B5EF4-FFF2-40B4-BE49-F238E27FC236}">
                <a16:creationId xmlns:a16="http://schemas.microsoft.com/office/drawing/2014/main" id="{28FF58C8-7671-66B7-1CC4-F8C2294A2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4" t="15847" r="12094" b="10689"/>
          <a:stretch/>
        </p:blipFill>
        <p:spPr bwMode="auto">
          <a:xfrm>
            <a:off x="315409" y="3867528"/>
            <a:ext cx="3646622" cy="283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What Spongebob can teach us about productivity | by Sam Abidi | Medium">
            <a:extLst>
              <a:ext uri="{FF2B5EF4-FFF2-40B4-BE49-F238E27FC236}">
                <a16:creationId xmlns:a16="http://schemas.microsoft.com/office/drawing/2014/main" id="{E1C80728-643B-B047-CDAA-3D1DB1057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4" r="9498"/>
          <a:stretch/>
        </p:blipFill>
        <p:spPr bwMode="auto">
          <a:xfrm>
            <a:off x="315409" y="829603"/>
            <a:ext cx="3646622" cy="30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0C8A97-9132-F965-345D-C6B2EE473121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30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1273046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830A8-7BAF-262D-6AA4-5CFA585BF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0EB32-FDF8-91A6-2BF1-E5338A58D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Will SpongeBob be admitted?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7396FD-5534-03EB-D8A7-6BBA9C596D04}"/>
              </a:ext>
            </a:extLst>
          </p:cNvPr>
          <p:cNvSpPr/>
          <p:nvPr/>
        </p:nvSpPr>
        <p:spPr>
          <a:xfrm>
            <a:off x="5668838" y="1029117"/>
            <a:ext cx="2618876" cy="625948"/>
          </a:xfrm>
          <a:prstGeom prst="rect">
            <a:avLst/>
          </a:prstGeom>
          <a:solidFill>
            <a:srgbClr val="0C234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How to choose the split variable and its value?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251F87-3F1C-224A-058E-6F9CB3F67D01}"/>
              </a:ext>
            </a:extLst>
          </p:cNvPr>
          <p:cNvSpPr/>
          <p:nvPr/>
        </p:nvSpPr>
        <p:spPr>
          <a:xfrm>
            <a:off x="5668838" y="2387745"/>
            <a:ext cx="2618876" cy="625948"/>
          </a:xfrm>
          <a:prstGeom prst="rect">
            <a:avLst/>
          </a:prstGeom>
          <a:solidFill>
            <a:srgbClr val="0C234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When should we stop?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2EDCE5-DCB9-44D5-A6A2-A207820BF3AF}"/>
              </a:ext>
            </a:extLst>
          </p:cNvPr>
          <p:cNvSpPr/>
          <p:nvPr/>
        </p:nvSpPr>
        <p:spPr>
          <a:xfrm>
            <a:off x="5677630" y="3541142"/>
            <a:ext cx="2618876" cy="914400"/>
          </a:xfrm>
          <a:prstGeom prst="rect">
            <a:avLst/>
          </a:prstGeom>
          <a:solidFill>
            <a:srgbClr val="0C234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How to determine class in the terminal nodes?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F6FA3E0-AE09-64D9-A2B0-FF47014873F5}"/>
              </a:ext>
            </a:extLst>
          </p:cNvPr>
          <p:cNvSpPr/>
          <p:nvPr/>
        </p:nvSpPr>
        <p:spPr>
          <a:xfrm>
            <a:off x="5668838" y="5417615"/>
            <a:ext cx="2618876" cy="625948"/>
          </a:xfrm>
          <a:prstGeom prst="rect">
            <a:avLst/>
          </a:prstGeom>
          <a:solidFill>
            <a:srgbClr val="0C234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How do we predict for new data ?</a:t>
            </a:r>
          </a:p>
        </p:txBody>
      </p:sp>
      <p:pic>
        <p:nvPicPr>
          <p:cNvPr id="3" name="Picture 4" descr="C:\Users\mbjarnad\Dropbox\kennsla\BUDT733_fall2012\lecture6_CART\art\0808-0710-2914-4649.jpg">
            <a:extLst>
              <a:ext uri="{FF2B5EF4-FFF2-40B4-BE49-F238E27FC236}">
                <a16:creationId xmlns:a16="http://schemas.microsoft.com/office/drawing/2014/main" id="{F25758F0-1EBF-C514-CEA7-0D96E2FDA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0000" y1="39333" x2="70000" y2="39333"/>
                        <a14:backgroundMark x1="33000" y1="24667" x2="33000" y2="2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506" y="849246"/>
            <a:ext cx="675904" cy="930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mbjarnad\Dropbox\kennsla\BUDT733_fall2012\lecture6_CART\art\0808-0710-2914-4649.jpg">
            <a:extLst>
              <a:ext uri="{FF2B5EF4-FFF2-40B4-BE49-F238E27FC236}">
                <a16:creationId xmlns:a16="http://schemas.microsoft.com/office/drawing/2014/main" id="{B196E515-0D08-3398-627C-0191D3105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0000" y1="39333" x2="70000" y2="39333"/>
                        <a14:backgroundMark x1="33000" y1="24667" x2="33000" y2="2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68" y="2183491"/>
            <a:ext cx="675904" cy="930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mbjarnad\Dropbox\kennsla\BUDT733_fall2012\lecture6_CART\art\0808-0710-2914-4649.jpg">
            <a:extLst>
              <a:ext uri="{FF2B5EF4-FFF2-40B4-BE49-F238E27FC236}">
                <a16:creationId xmlns:a16="http://schemas.microsoft.com/office/drawing/2014/main" id="{E695D313-B384-00E8-5B64-29D341D30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0000" y1="39333" x2="70000" y2="39333"/>
                        <a14:backgroundMark x1="33000" y1="24667" x2="33000" y2="2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68" y="3454818"/>
            <a:ext cx="675904" cy="930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351826E-3195-BFA6-337B-EB82268DAB20}"/>
              </a:ext>
            </a:extLst>
          </p:cNvPr>
          <p:cNvSpPr/>
          <p:nvPr/>
        </p:nvSpPr>
        <p:spPr>
          <a:xfrm>
            <a:off x="9130726" y="1029117"/>
            <a:ext cx="2938889" cy="6259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Use measures like the Gini Index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EF8C37-920B-BFE3-8E6B-6097E3BAE6F1}"/>
              </a:ext>
            </a:extLst>
          </p:cNvPr>
          <p:cNvSpPr/>
          <p:nvPr/>
        </p:nvSpPr>
        <p:spPr>
          <a:xfrm>
            <a:off x="9130726" y="2335758"/>
            <a:ext cx="2938889" cy="6259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Avoid overfitting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(will be discussed next class)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FF893D-3E3F-ADAD-FD84-A29CE60F85FD}"/>
              </a:ext>
            </a:extLst>
          </p:cNvPr>
          <p:cNvSpPr/>
          <p:nvPr/>
        </p:nvSpPr>
        <p:spPr>
          <a:xfrm>
            <a:off x="9130726" y="3541142"/>
            <a:ext cx="2938889" cy="6259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Majority</a:t>
            </a:r>
            <a:r>
              <a:rPr lang="zh-CN" altLang="en-US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vote or </a:t>
            </a:r>
          </a:p>
          <a:p>
            <a:pPr algn="ctr"/>
            <a:r>
              <a:rPr lang="en-US" altLang="zh-CN">
                <a:solidFill>
                  <a:schemeClr val="tx1"/>
                </a:solidFill>
              </a:rPr>
              <a:t>using other cutoff probability 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32" name="Picture 4" descr="C:\Users\mbjarnad\Dropbox\kennsla\BUDT733_fall2012\lecture6_CART\art\0808-0710-2914-4649.jpg">
            <a:extLst>
              <a:ext uri="{FF2B5EF4-FFF2-40B4-BE49-F238E27FC236}">
                <a16:creationId xmlns:a16="http://schemas.microsoft.com/office/drawing/2014/main" id="{1E2C91EA-87A5-A5BD-C644-BF5235382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0000" y1="39333" x2="70000" y2="39333"/>
                        <a14:backgroundMark x1="33000" y1="24667" x2="33000" y2="2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68" y="5199868"/>
            <a:ext cx="675904" cy="930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F331726-16A8-79E7-7DBF-8C41A649C8BD}"/>
              </a:ext>
            </a:extLst>
          </p:cNvPr>
          <p:cNvSpPr/>
          <p:nvPr/>
        </p:nvSpPr>
        <p:spPr>
          <a:xfrm>
            <a:off x="9130726" y="5359388"/>
            <a:ext cx="2938889" cy="6259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We “walk” through the tree!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FEC1AD0-CD66-22C4-705F-04301FE10634}"/>
              </a:ext>
            </a:extLst>
          </p:cNvPr>
          <p:cNvSpPr/>
          <p:nvPr/>
        </p:nvSpPr>
        <p:spPr>
          <a:xfrm>
            <a:off x="1637846" y="952758"/>
            <a:ext cx="2427610" cy="55835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GPA &gt;= 3.0? 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73B3E46-1338-970C-AC97-32899684A098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>
          <a:xfrm flipH="1">
            <a:off x="1432712" y="1511109"/>
            <a:ext cx="1418939" cy="661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03B046AE-741C-87E1-913B-148D307DDA13}"/>
              </a:ext>
            </a:extLst>
          </p:cNvPr>
          <p:cNvSpPr/>
          <p:nvPr/>
        </p:nvSpPr>
        <p:spPr>
          <a:xfrm>
            <a:off x="218907" y="2173031"/>
            <a:ext cx="2427610" cy="558351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Admit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652CCCC-43B2-934A-848B-9A534D942599}"/>
              </a:ext>
            </a:extLst>
          </p:cNvPr>
          <p:cNvCxnSpPr>
            <a:cxnSpLocks/>
            <a:stCxn id="35" idx="2"/>
            <a:endCxn id="39" idx="0"/>
          </p:cNvCxnSpPr>
          <p:nvPr/>
        </p:nvCxnSpPr>
        <p:spPr>
          <a:xfrm>
            <a:off x="2851651" y="1511109"/>
            <a:ext cx="737297" cy="12898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4AC29BA2-90E9-57DB-7DCB-462131697EAA}"/>
              </a:ext>
            </a:extLst>
          </p:cNvPr>
          <p:cNvSpPr/>
          <p:nvPr/>
        </p:nvSpPr>
        <p:spPr>
          <a:xfrm>
            <a:off x="2375143" y="2800920"/>
            <a:ext cx="2427610" cy="55835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GPA &gt;= 2.8?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4FDCC0C-AF5A-5716-B9C1-894DA7C70E4A}"/>
              </a:ext>
            </a:extLst>
          </p:cNvPr>
          <p:cNvCxnSpPr>
            <a:cxnSpLocks/>
            <a:stCxn id="39" idx="2"/>
            <a:endCxn id="41" idx="0"/>
          </p:cNvCxnSpPr>
          <p:nvPr/>
        </p:nvCxnSpPr>
        <p:spPr>
          <a:xfrm>
            <a:off x="3588948" y="3359271"/>
            <a:ext cx="877920" cy="907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6440EFE2-CB2E-BDEC-0D91-FF77267AD442}"/>
              </a:ext>
            </a:extLst>
          </p:cNvPr>
          <p:cNvSpPr/>
          <p:nvPr/>
        </p:nvSpPr>
        <p:spPr>
          <a:xfrm>
            <a:off x="3253063" y="4266369"/>
            <a:ext cx="2427610" cy="558351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Not Admit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9C4D1B3-D1AF-EDAA-4B7E-0E9E8B4CAC6E}"/>
              </a:ext>
            </a:extLst>
          </p:cNvPr>
          <p:cNvCxnSpPr>
            <a:cxnSpLocks/>
            <a:stCxn id="39" idx="2"/>
            <a:endCxn id="43" idx="0"/>
          </p:cNvCxnSpPr>
          <p:nvPr/>
        </p:nvCxnSpPr>
        <p:spPr>
          <a:xfrm flipH="1">
            <a:off x="1917985" y="3359271"/>
            <a:ext cx="1670963" cy="6636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579099CC-8D1B-7A07-8412-646C29F812F7}"/>
              </a:ext>
            </a:extLst>
          </p:cNvPr>
          <p:cNvSpPr/>
          <p:nvPr/>
        </p:nvSpPr>
        <p:spPr>
          <a:xfrm>
            <a:off x="704180" y="4022891"/>
            <a:ext cx="2427610" cy="55835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GMAT &gt;= 451?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1C4003A-E466-9416-4894-39E7749CC8E2}"/>
              </a:ext>
            </a:extLst>
          </p:cNvPr>
          <p:cNvSpPr/>
          <p:nvPr/>
        </p:nvSpPr>
        <p:spPr>
          <a:xfrm>
            <a:off x="-52467" y="5541745"/>
            <a:ext cx="2427610" cy="558351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Admit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D5882AA-9B9B-7681-9611-3DB15EEC464B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 flipH="1">
            <a:off x="1161338" y="4581242"/>
            <a:ext cx="756647" cy="9605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43CAA2-C06D-732C-06D9-49F7C2F15C24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1917985" y="4581242"/>
            <a:ext cx="1467464" cy="12157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129A5A1-AB46-7AEC-89DF-58004A78FB52}"/>
              </a:ext>
            </a:extLst>
          </p:cNvPr>
          <p:cNvSpPr txBox="1"/>
          <p:nvPr/>
        </p:nvSpPr>
        <p:spPr>
          <a:xfrm>
            <a:off x="1637846" y="1530110"/>
            <a:ext cx="125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218D6A1-9CBF-13E2-497D-55942AA270F6}"/>
              </a:ext>
            </a:extLst>
          </p:cNvPr>
          <p:cNvSpPr txBox="1"/>
          <p:nvPr/>
        </p:nvSpPr>
        <p:spPr>
          <a:xfrm>
            <a:off x="3202128" y="1786763"/>
            <a:ext cx="125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342D401-E838-CED5-EADF-9BFEB430388E}"/>
              </a:ext>
            </a:extLst>
          </p:cNvPr>
          <p:cNvSpPr txBox="1"/>
          <p:nvPr/>
        </p:nvSpPr>
        <p:spPr>
          <a:xfrm>
            <a:off x="1937740" y="3416071"/>
            <a:ext cx="125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A0A95C-4333-DFA0-C959-C43EF72A2AB5}"/>
              </a:ext>
            </a:extLst>
          </p:cNvPr>
          <p:cNvSpPr txBox="1"/>
          <p:nvPr/>
        </p:nvSpPr>
        <p:spPr>
          <a:xfrm>
            <a:off x="4027908" y="3629010"/>
            <a:ext cx="125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42CD957-B1F9-2262-3C37-931B69A3D88B}"/>
              </a:ext>
            </a:extLst>
          </p:cNvPr>
          <p:cNvSpPr txBox="1"/>
          <p:nvPr/>
        </p:nvSpPr>
        <p:spPr>
          <a:xfrm>
            <a:off x="910737" y="4830311"/>
            <a:ext cx="125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Yes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6826F13-962B-6D80-74CB-F978235C78EB}"/>
              </a:ext>
            </a:extLst>
          </p:cNvPr>
          <p:cNvSpPr/>
          <p:nvPr/>
        </p:nvSpPr>
        <p:spPr>
          <a:xfrm>
            <a:off x="2994922" y="5593609"/>
            <a:ext cx="2427610" cy="558351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Not Admit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A820E2-8D3D-A66D-2004-3BB5C75AF78E}"/>
              </a:ext>
            </a:extLst>
          </p:cNvPr>
          <p:cNvSpPr txBox="1"/>
          <p:nvPr/>
        </p:nvSpPr>
        <p:spPr>
          <a:xfrm>
            <a:off x="3336391" y="792504"/>
            <a:ext cx="598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/>
              <a:t>🧽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6384E72-160F-4311-92A6-D84DF502C905}"/>
              </a:ext>
            </a:extLst>
          </p:cNvPr>
          <p:cNvSpPr txBox="1"/>
          <p:nvPr/>
        </p:nvSpPr>
        <p:spPr>
          <a:xfrm>
            <a:off x="4140540" y="917873"/>
            <a:ext cx="1316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GPA 2.9</a:t>
            </a:r>
          </a:p>
          <a:p>
            <a:r>
              <a:rPr lang="en-US"/>
              <a:t>GMAT 550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13870D6-A78E-70F0-40A9-1F0A3C27F172}"/>
              </a:ext>
            </a:extLst>
          </p:cNvPr>
          <p:cNvSpPr txBox="1"/>
          <p:nvPr/>
        </p:nvSpPr>
        <p:spPr>
          <a:xfrm>
            <a:off x="2709258" y="4982844"/>
            <a:ext cx="125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3C4A4D2-0EF9-768C-6015-EA778C545716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31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135701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-0.06094 0.071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7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4 0.07176 L -0.00391 0.250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0.25093 L -0.1392 0.4324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2 0.43241 L -0.20482 0.64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3" grpId="0"/>
      <p:bldP spid="53" grpId="1"/>
      <p:bldP spid="53" grpId="2"/>
      <p:bldP spid="53" grpId="3"/>
      <p:bldP spid="53" grpId="4"/>
      <p:bldP spid="7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DD6D9-17C7-9296-6498-35B9024E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Prediction with Fitted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4E5EC1-FA28-123C-DD56-EB7FC4165F90}"/>
              </a:ext>
            </a:extLst>
          </p:cNvPr>
          <p:cNvSpPr txBox="1"/>
          <p:nvPr/>
        </p:nvSpPr>
        <p:spPr>
          <a:xfrm>
            <a:off x="1030857" y="887314"/>
            <a:ext cx="96636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We can use </a:t>
            </a:r>
            <a:r>
              <a:rPr lang="en-US" b="0" i="1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predict()</a:t>
            </a:r>
            <a:r>
              <a:rPr lang="en-US" b="0" i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function to make prediction with our fitted tree model. </a:t>
            </a:r>
            <a:endParaRPr lang="en-US">
              <a:solidFill>
                <a:srgbClr val="333333"/>
              </a:solidFill>
              <a:latin typeface="Helvetica Neue" panose="02000503000000020004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1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type = “prob”</a:t>
            </a:r>
            <a:r>
              <a:rPr lang="en-US">
                <a:solidFill>
                  <a:srgbClr val="333333"/>
                </a:solidFill>
                <a:latin typeface="Helvetica Neue" panose="02000503000000020004" pitchFamily="2" charset="0"/>
              </a:rPr>
              <a:t>: </a:t>
            </a:r>
            <a:r>
              <a:rPr lang="en-US" b="0" i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predicted probability of each class;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1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type = “class”</a:t>
            </a:r>
            <a:r>
              <a:rPr lang="en-US" b="0" i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: predicted class with cut-off threshold of 0.5 (majority vote).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0C58A8-C6CB-7FB6-BBA6-EE05E0623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23" y="1810644"/>
            <a:ext cx="8910713" cy="450754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DD13EF-32E8-8D91-5B9A-E535367FDD3E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32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7095673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DED09-D907-38D2-18CF-CAC4FE2FE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Performance Assessment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275128-9BA0-65BC-7482-214F3FEEB6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4643" y="1057874"/>
                <a:ext cx="10194971" cy="4351338"/>
              </a:xfrm>
            </p:spPr>
            <p:txBody>
              <a:bodyPr/>
              <a:lstStyle/>
              <a:p>
                <a:r>
                  <a:rPr lang="en-US"/>
                  <a:t>Categorical Response Variable (classification)</a:t>
                </a:r>
              </a:p>
              <a:p>
                <a:pPr lvl="1"/>
                <a:r>
                  <a:rPr lang="en-US"/>
                  <a:t>Accuracy: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</m:den>
                    </m:f>
                  </m:oMath>
                </a14:m>
                <a:endParaRPr lang="en-US"/>
              </a:p>
              <a:p>
                <a:pPr lvl="1"/>
                <a:endParaRPr lang="en-US"/>
              </a:p>
              <a:p>
                <a:pPr lvl="1"/>
                <a:r>
                  <a:rPr lang="en-US"/>
                  <a:t>Misclassification Rate: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</m:den>
                    </m:f>
                  </m:oMath>
                </a14:m>
                <a:endParaRPr lang="en-US"/>
              </a:p>
              <a:p>
                <a:pPr lvl="1"/>
                <a:endParaRPr lang="en-US"/>
              </a:p>
              <a:p>
                <a:pPr lvl="1"/>
                <a:r>
                  <a:rPr lang="en-US"/>
                  <a:t>ROC (will be discussed in next class)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275128-9BA0-65BC-7482-214F3FEEB6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643" y="1057874"/>
                <a:ext cx="10194971" cy="4351338"/>
              </a:xfrm>
              <a:blipFill>
                <a:blip r:embed="rId2"/>
                <a:stretch>
                  <a:fillRect l="-1076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onfusion Matrix: What is it and its Applications | by Geetansh Sharma |  Medium">
            <a:extLst>
              <a:ext uri="{FF2B5EF4-FFF2-40B4-BE49-F238E27FC236}">
                <a16:creationId xmlns:a16="http://schemas.microsoft.com/office/drawing/2014/main" id="{4C10014C-C144-87DF-C50B-225EC5DE1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33" y="2523627"/>
            <a:ext cx="6035740" cy="427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A56E5B2-E193-EF47-27E3-C37C84436324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33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522646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A6451-C650-1397-BABF-3BB57F801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 Model Prediction Performance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E0901A-BA4B-34F2-B98D-39E28D781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533" y="979393"/>
            <a:ext cx="10194925" cy="2041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3283F1-ECC6-B0B0-66E4-74CC0C0D515D}"/>
                  </a:ext>
                </a:extLst>
              </p:cNvPr>
              <p:cNvSpPr txBox="1"/>
              <p:nvPr/>
            </p:nvSpPr>
            <p:spPr>
              <a:xfrm>
                <a:off x="651654" y="3259265"/>
                <a:ext cx="5892960" cy="1893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33333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Accuracy: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26+17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26+4+3+17</m:t>
                        </m:r>
                      </m:den>
                    </m:f>
                    <m:r>
                      <a:rPr lang="en-US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=0.8</m:t>
                    </m:r>
                    <m:r>
                      <a:rPr lang="en-US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400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400">
                    <a:solidFill>
                      <a:srgbClr val="33333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Misclassification Rate: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4+3</m:t>
                        </m:r>
                      </m:num>
                      <m:den>
                        <m:r>
                          <a:rPr lang="en-US" sz="240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26+4+3+17</m:t>
                        </m:r>
                      </m:den>
                    </m:f>
                    <m:r>
                      <a:rPr lang="en-US" sz="240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40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50</m:t>
                        </m:r>
                      </m:den>
                    </m:f>
                    <m:r>
                      <a:rPr lang="en-US" sz="240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=0.14</m:t>
                    </m:r>
                  </m:oMath>
                </a14:m>
                <a:endParaRPr lang="en-US" sz="2400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3283F1-ECC6-B0B0-66E4-74CC0C0D5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54" y="3259265"/>
                <a:ext cx="5892960" cy="1893660"/>
              </a:xfrm>
              <a:prstGeom prst="rect">
                <a:avLst/>
              </a:prstGeom>
              <a:blipFill>
                <a:blip r:embed="rId3"/>
                <a:stretch>
                  <a:fillRect l="-1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C3B8BA-8CE1-1F5A-C611-6F604F1FA842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34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1611977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6784-318A-DC60-98C1-F566E51BE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CF12C-F6A2-BB11-5D00-D8C1AD99B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32" y="1001486"/>
            <a:ext cx="10194971" cy="4983931"/>
          </a:xfrm>
        </p:spPr>
        <p:txBody>
          <a:bodyPr/>
          <a:lstStyle/>
          <a:p>
            <a:r>
              <a:rPr lang="en-US" b="1">
                <a:latin typeface="+mn-lt"/>
              </a:rPr>
              <a:t>Classification Trees:</a:t>
            </a:r>
          </a:p>
          <a:p>
            <a:pPr lvl="1"/>
            <a:r>
              <a:rPr lang="en-US">
                <a:latin typeface="+mn-lt"/>
              </a:rPr>
              <a:t>Definition and structure</a:t>
            </a:r>
          </a:p>
          <a:p>
            <a:pPr lvl="1"/>
            <a:r>
              <a:rPr lang="en-US">
                <a:latin typeface="+mn-lt"/>
              </a:rPr>
              <a:t>Underlying idea: create splits based on predictors</a:t>
            </a:r>
          </a:p>
          <a:p>
            <a:r>
              <a:rPr lang="en-US" b="1"/>
              <a:t>Key Questions:</a:t>
            </a:r>
          </a:p>
          <a:p>
            <a:pPr lvl="1"/>
            <a:r>
              <a:rPr lang="en-US"/>
              <a:t>How to find the best split? Use weighted Gini Index or Entropy</a:t>
            </a:r>
          </a:p>
          <a:p>
            <a:pPr lvl="1"/>
            <a:r>
              <a:rPr lang="en-US"/>
              <a:t>When should we stop? Avoid overfitting.</a:t>
            </a:r>
          </a:p>
          <a:p>
            <a:pPr lvl="1"/>
            <a:r>
              <a:rPr lang="en-US"/>
              <a:t>How to decide class for leaf node? Majority vote.</a:t>
            </a:r>
          </a:p>
          <a:p>
            <a:pPr lvl="1"/>
            <a:r>
              <a:rPr lang="en-US"/>
              <a:t>How to make prediction for new data? Walk through the tree.</a:t>
            </a:r>
            <a:endParaRPr lang="en-US">
              <a:latin typeface="+mn-lt"/>
            </a:endParaRPr>
          </a:p>
          <a:p>
            <a:r>
              <a:rPr lang="en-US" b="1"/>
              <a:t>I</a:t>
            </a:r>
            <a:r>
              <a:rPr lang="en-US" b="1">
                <a:latin typeface="+mn-lt"/>
              </a:rPr>
              <a:t>mplementation in R</a:t>
            </a:r>
          </a:p>
          <a:p>
            <a:pPr lvl="1"/>
            <a:r>
              <a:rPr lang="en-US"/>
              <a:t>Built and visualized a classification tree in R</a:t>
            </a:r>
            <a:endParaRPr lang="en-US">
              <a:latin typeface="+mn-lt"/>
            </a:endParaRPr>
          </a:p>
          <a:p>
            <a:pPr lvl="1"/>
            <a:r>
              <a:rPr lang="en-US"/>
              <a:t>Assessed model performance using predictions and accuracy.</a:t>
            </a:r>
            <a:endParaRPr lang="en-US">
              <a:latin typeface="+mn-lt"/>
            </a:endParaRPr>
          </a:p>
          <a:p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5E5EEAE-B442-A950-9F78-B24587BE1CB9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35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2506818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DB943-9E39-8CA4-0D79-D1BB32B4EB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See you next week!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18EFB-3976-4F54-B81D-34FC2D0206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As always, please feel free to send me an email if you have any questions.</a:t>
            </a:r>
          </a:p>
          <a:p>
            <a:r>
              <a:rPr lang="en-US"/>
              <a:t>wang5jt@mail.uc.edu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65CCD84-76F5-B8F6-F2F9-23DD0FE35B6C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36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1684185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DB79E-C6B1-840B-69BA-CE57117A8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Teaching Interests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2C3E0-C66A-2983-8C3D-3F38DB4E3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32" y="893971"/>
            <a:ext cx="11172008" cy="1331644"/>
          </a:xfrm>
        </p:spPr>
        <p:txBody>
          <a:bodyPr/>
          <a:lstStyle/>
          <a:p>
            <a:r>
              <a:rPr lang="en-US"/>
              <a:t>Business Analytics Methods, Data Mining, Optimization, Statistical Methods, Data Visualization, Time Series Analysis, Database Management</a:t>
            </a:r>
          </a:p>
          <a:p>
            <a:r>
              <a:rPr lang="en-US"/>
              <a:t>I’m confident but not limited to: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C19043-DADF-60EF-F75F-38E1DA253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455" y="2378921"/>
            <a:ext cx="9605579" cy="3743205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1C5F599-A055-74B2-9306-407FC6571440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37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476481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3F3FF-5D9A-D8DB-8C5B-6F136AE9F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01E6-3ACA-7965-F33D-E119F1567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New Courses for Xavier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DD5B4-A2FE-0197-AE26-C796E5137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33" y="1006115"/>
            <a:ext cx="11042610" cy="529979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b="1"/>
              <a:t>Forecasting and Risk Analysis </a:t>
            </a:r>
            <a:r>
              <a:rPr lang="en-US" sz="2400"/>
              <a:t>(Time series data basics, Data visualization, ARIMA model, etc.)</a:t>
            </a:r>
          </a:p>
          <a:p>
            <a:pPr>
              <a:lnSpc>
                <a:spcPct val="120000"/>
              </a:lnSpc>
            </a:pPr>
            <a:r>
              <a:rPr lang="en-US" sz="2400" b="1"/>
              <a:t>Machine Learning for Business </a:t>
            </a:r>
            <a:r>
              <a:rPr lang="en-US" sz="2400"/>
              <a:t>(SVM, Random Forest, Neural Network, etc.)</a:t>
            </a:r>
          </a:p>
          <a:p>
            <a:pPr>
              <a:lnSpc>
                <a:spcPct val="120000"/>
              </a:lnSpc>
            </a:pPr>
            <a:r>
              <a:rPr lang="en-US" sz="2400" b="1"/>
              <a:t>Statistical Computing </a:t>
            </a:r>
            <a:r>
              <a:rPr lang="en-US" sz="2400"/>
              <a:t>(Simulation, Bootstrap, Parallel computation, Monte Carlo method, etc.)</a:t>
            </a:r>
          </a:p>
          <a:p>
            <a:pPr>
              <a:lnSpc>
                <a:spcPct val="120000"/>
              </a:lnSpc>
            </a:pPr>
            <a:r>
              <a:rPr lang="en-US" sz="2400" b="1"/>
              <a:t>Statistics for Human Genetics</a:t>
            </a:r>
            <a:r>
              <a:rPr lang="en-US" sz="2400"/>
              <a:t> (Genetic data basics, Disease risk prediction, etc.)</a:t>
            </a:r>
          </a:p>
          <a:p>
            <a:pPr>
              <a:lnSpc>
                <a:spcPct val="120000"/>
              </a:lnSpc>
            </a:pPr>
            <a:r>
              <a:rPr lang="en-US" sz="2400" b="1"/>
              <a:t>Unstructured Data Mining </a:t>
            </a:r>
            <a:r>
              <a:rPr lang="en-US" sz="2400"/>
              <a:t>(Text, Images, Video, and Voice) </a:t>
            </a:r>
          </a:p>
          <a:p>
            <a:pPr>
              <a:lnSpc>
                <a:spcPct val="120000"/>
              </a:lnSpc>
            </a:pPr>
            <a:r>
              <a:rPr lang="en-US" sz="2400" b="1"/>
              <a:t>Data Analysis with AI </a:t>
            </a:r>
            <a:r>
              <a:rPr lang="en-US" sz="2400"/>
              <a:t>(AI for data processing, AI-assisted programming, AI-powered Spreadsheet Analysis, etc.)</a:t>
            </a:r>
          </a:p>
          <a:p>
            <a:pPr>
              <a:lnSpc>
                <a:spcPct val="120000"/>
              </a:lnSpc>
            </a:pPr>
            <a:endParaRPr lang="en-US" sz="240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9BD7C0B-1445-0185-DF3E-2B7D53DA4C24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38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30713795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023DC-2DEC-E16E-4EA3-0AD832875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9D83AC-7AE7-E3C7-4E29-013A9BFCA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2571" y="2369088"/>
            <a:ext cx="9046857" cy="1512798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/>
              <a:t>Thank you!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E0C8C88-90AF-DDDC-B046-797B5D679EE6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7733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39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80517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DCC10955-EC15-6D5B-B3EE-1A0C34B5DE2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5260" y="604473"/>
            <a:ext cx="10225505" cy="2387600"/>
          </a:xfrm>
        </p:spPr>
        <p:txBody>
          <a:bodyPr/>
          <a:lstStyle/>
          <a:p>
            <a:r>
              <a:rPr lang="en-US" altLang="en-US">
                <a:latin typeface="+mn-lt"/>
              </a:rPr>
              <a:t>Introduction to </a:t>
            </a:r>
            <a:br>
              <a:rPr lang="en-US" altLang="en-US">
                <a:latin typeface="+mn-lt"/>
              </a:rPr>
            </a:br>
            <a:r>
              <a:rPr lang="en-US" altLang="en-US">
                <a:latin typeface="+mn-lt"/>
              </a:rPr>
              <a:t>Classification Tree</a:t>
            </a:r>
          </a:p>
        </p:txBody>
      </p:sp>
      <p:sp>
        <p:nvSpPr>
          <p:cNvPr id="32770" name="Subtitle 2">
            <a:extLst>
              <a:ext uri="{FF2B5EF4-FFF2-40B4-BE49-F238E27FC236}">
                <a16:creationId xmlns:a16="http://schemas.microsoft.com/office/drawing/2014/main" id="{967F5279-0BD3-76D4-377B-8D05D1E1C8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5260" y="3197436"/>
            <a:ext cx="10225505" cy="1914842"/>
          </a:xfrm>
        </p:spPr>
        <p:txBody>
          <a:bodyPr/>
          <a:lstStyle/>
          <a:p>
            <a:r>
              <a:rPr lang="en-US" altLang="en-US" err="1">
                <a:latin typeface="+mn-lt"/>
              </a:rPr>
              <a:t>Jiantong</a:t>
            </a:r>
            <a:r>
              <a:rPr lang="en-US" altLang="en-US">
                <a:latin typeface="+mn-lt"/>
              </a:rPr>
              <a:t> Wang</a:t>
            </a:r>
          </a:p>
          <a:p>
            <a:r>
              <a:rPr lang="en-US" altLang="en-US">
                <a:latin typeface="+mn-lt"/>
              </a:rPr>
              <a:t>Ph.D. Candidate, University of Cincinnati</a:t>
            </a:r>
          </a:p>
          <a:p>
            <a:r>
              <a:rPr lang="en-US" altLang="en-US">
                <a:latin typeface="+mn-lt"/>
                <a:hlinkClick r:id="rId3"/>
              </a:rPr>
              <a:t>wang5jt@mail.uc.edu</a:t>
            </a:r>
            <a:endParaRPr lang="en-US" altLang="en-US">
              <a:latin typeface="+mn-lt"/>
            </a:endParaRPr>
          </a:p>
          <a:p>
            <a:r>
              <a:rPr lang="en-US" altLang="en-US">
                <a:latin typeface="+mn-lt"/>
              </a:rPr>
              <a:t>January</a:t>
            </a:r>
            <a:r>
              <a:rPr lang="zh-CN" altLang="en-US">
                <a:latin typeface="+mn-lt"/>
              </a:rPr>
              <a:t> </a:t>
            </a:r>
            <a:r>
              <a:rPr lang="en-US" altLang="zh-CN">
                <a:latin typeface="+mn-lt"/>
              </a:rPr>
              <a:t>15th, 2025</a:t>
            </a:r>
            <a:endParaRPr lang="en-US" altLang="en-US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013E97-F501-B3B7-DF3A-C06104B9AC4D}"/>
              </a:ext>
            </a:extLst>
          </p:cNvPr>
          <p:cNvSpPr txBox="1"/>
          <p:nvPr/>
        </p:nvSpPr>
        <p:spPr>
          <a:xfrm>
            <a:off x="2620272" y="5317641"/>
            <a:ext cx="76192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+mn-lt"/>
              </a:rPr>
              <a:t>Lab note has been uploaded to Canvas. You can also download it at </a:t>
            </a:r>
            <a:r>
              <a:rPr lang="en-US">
                <a:latin typeface="+mn-lt"/>
                <a:hlinkClick r:id="rId4"/>
              </a:rPr>
              <a:t>https://jiantongwang.com/R_lab_handout.html</a:t>
            </a:r>
            <a:r>
              <a:rPr lang="en-US">
                <a:latin typeface="+mn-lt"/>
              </a:rPr>
              <a:t>.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86F8CB9-338F-83AF-CA44-CEDF6186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3409" y="6492875"/>
            <a:ext cx="498894" cy="365125"/>
          </a:xfrm>
        </p:spPr>
        <p:txBody>
          <a:bodyPr/>
          <a:lstStyle/>
          <a:p>
            <a:fld id="{7763CC3A-13D7-054F-B60C-B0B8293A9B28}" type="slidenum">
              <a:rPr lang="en-US" smtClean="0"/>
              <a:t>4</a:t>
            </a:fld>
            <a:endParaRPr lang="en-US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EF267-BF69-7012-C4CD-97E6BFD409D6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6353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r>
              <a:rPr lang="en-US">
                <a:solidFill>
                  <a:schemeClr val="bg1"/>
                </a:solidFill>
              </a:rPr>
              <a:t>/39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E544A-A129-2868-6B72-FC2AB9F18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1E4AC-5ACC-D61C-060F-84CC71EC5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33" y="1437436"/>
            <a:ext cx="10194971" cy="4351338"/>
          </a:xfrm>
        </p:spPr>
        <p:txBody>
          <a:bodyPr/>
          <a:lstStyle/>
          <a:p>
            <a:r>
              <a:rPr lang="en-US"/>
              <a:t>What is classification tree?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R demo with MBA admission data.</a:t>
            </a:r>
          </a:p>
          <a:p>
            <a:endParaRPr lang="en-US"/>
          </a:p>
          <a:p>
            <a:r>
              <a:rPr lang="en-US"/>
              <a:t>How actually does a classification tree work? 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1BA5CB0-B811-900E-E4F0-2E7274A33537}"/>
              </a:ext>
            </a:extLst>
          </p:cNvPr>
          <p:cNvSpPr txBox="1">
            <a:spLocks/>
          </p:cNvSpPr>
          <p:nvPr/>
        </p:nvSpPr>
        <p:spPr>
          <a:xfrm>
            <a:off x="11493409" y="6492875"/>
            <a:ext cx="4988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06BBA4F-0796-AD9F-4661-F4E9E7112D3C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6353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5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109306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CF31-C95B-5A7B-6066-5F17D99C4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 Example: </a:t>
            </a:r>
            <a:r>
              <a:rPr lang="en-US">
                <a:latin typeface="+mn-lt"/>
              </a:rPr>
              <a:t>Stay in / go out today?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E56079-E2AB-CDA8-ABB9-11648CBE389F}"/>
              </a:ext>
            </a:extLst>
          </p:cNvPr>
          <p:cNvSpPr/>
          <p:nvPr/>
        </p:nvSpPr>
        <p:spPr>
          <a:xfrm>
            <a:off x="3280869" y="955154"/>
            <a:ext cx="2427610" cy="55835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Want to work today?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E8F00AA-8DCD-1E63-36DB-B5235F0E2E51}"/>
              </a:ext>
            </a:extLst>
          </p:cNvPr>
          <p:cNvCxnSpPr>
            <a:stCxn id="4" idx="2"/>
          </p:cNvCxnSpPr>
          <p:nvPr/>
        </p:nvCxnSpPr>
        <p:spPr>
          <a:xfrm flipH="1">
            <a:off x="2328679" y="1513505"/>
            <a:ext cx="2165995" cy="8947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2D227C9-9260-658D-6D2B-DD83A234E067}"/>
              </a:ext>
            </a:extLst>
          </p:cNvPr>
          <p:cNvSpPr txBox="1"/>
          <p:nvPr/>
        </p:nvSpPr>
        <p:spPr>
          <a:xfrm>
            <a:off x="2908635" y="1735136"/>
            <a:ext cx="125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CA296D-E56A-446A-2845-51C303AB80EC}"/>
              </a:ext>
            </a:extLst>
          </p:cNvPr>
          <p:cNvSpPr/>
          <p:nvPr/>
        </p:nvSpPr>
        <p:spPr>
          <a:xfrm>
            <a:off x="1114874" y="2408222"/>
            <a:ext cx="2427610" cy="5583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Stay in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5E91D0-6251-678D-AC66-19DFC4189E88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494674" y="1513505"/>
            <a:ext cx="1823378" cy="8947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CA3CF0C-B1F4-E736-2977-3E02FEBCC632}"/>
              </a:ext>
            </a:extLst>
          </p:cNvPr>
          <p:cNvSpPr txBox="1"/>
          <p:nvPr/>
        </p:nvSpPr>
        <p:spPr>
          <a:xfrm>
            <a:off x="5374036" y="1702524"/>
            <a:ext cx="125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982086-54D8-B7F3-4217-C3459B660C10}"/>
              </a:ext>
            </a:extLst>
          </p:cNvPr>
          <p:cNvSpPr/>
          <p:nvPr/>
        </p:nvSpPr>
        <p:spPr>
          <a:xfrm>
            <a:off x="5125853" y="2408221"/>
            <a:ext cx="2427610" cy="55835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Is the weather good?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5A6C19-23FF-D2A3-59F0-3AC5B569BFE1}"/>
              </a:ext>
            </a:extLst>
          </p:cNvPr>
          <p:cNvCxnSpPr/>
          <p:nvPr/>
        </p:nvCxnSpPr>
        <p:spPr>
          <a:xfrm flipH="1">
            <a:off x="4220867" y="2966572"/>
            <a:ext cx="2165995" cy="8947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90D527A-A0D3-458F-7EA2-3EE431AB5A91}"/>
              </a:ext>
            </a:extLst>
          </p:cNvPr>
          <p:cNvSpPr txBox="1"/>
          <p:nvPr/>
        </p:nvSpPr>
        <p:spPr>
          <a:xfrm>
            <a:off x="4800823" y="3188203"/>
            <a:ext cx="125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DCE1929-CF7E-1EC7-452C-647985C4F3DF}"/>
              </a:ext>
            </a:extLst>
          </p:cNvPr>
          <p:cNvCxnSpPr>
            <a:cxnSpLocks/>
          </p:cNvCxnSpPr>
          <p:nvPr/>
        </p:nvCxnSpPr>
        <p:spPr>
          <a:xfrm>
            <a:off x="6386862" y="2966572"/>
            <a:ext cx="1823378" cy="8947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3AA8572-388B-4022-2908-6C9E10229B3D}"/>
              </a:ext>
            </a:extLst>
          </p:cNvPr>
          <p:cNvSpPr txBox="1"/>
          <p:nvPr/>
        </p:nvSpPr>
        <p:spPr>
          <a:xfrm>
            <a:off x="7266224" y="3155591"/>
            <a:ext cx="125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AEE53C3-DE79-FC97-DDC0-95D9BE9AC967}"/>
              </a:ext>
            </a:extLst>
          </p:cNvPr>
          <p:cNvSpPr/>
          <p:nvPr/>
        </p:nvSpPr>
        <p:spPr>
          <a:xfrm>
            <a:off x="2978753" y="3869626"/>
            <a:ext cx="2427610" cy="5583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Go out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3F353E-D5BE-0552-7CD3-DF0430CAB15D}"/>
              </a:ext>
            </a:extLst>
          </p:cNvPr>
          <p:cNvSpPr/>
          <p:nvPr/>
        </p:nvSpPr>
        <p:spPr>
          <a:xfrm>
            <a:off x="7080066" y="3861289"/>
            <a:ext cx="2805805" cy="55835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Are there any good movies?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B73544-4F32-2862-4A99-156A0263BEE7}"/>
              </a:ext>
            </a:extLst>
          </p:cNvPr>
          <p:cNvCxnSpPr/>
          <p:nvPr/>
        </p:nvCxnSpPr>
        <p:spPr>
          <a:xfrm flipH="1">
            <a:off x="6183226" y="4419640"/>
            <a:ext cx="2165995" cy="8947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7A61395-7B09-D0FC-F56C-DDBECB17845D}"/>
              </a:ext>
            </a:extLst>
          </p:cNvPr>
          <p:cNvSpPr txBox="1"/>
          <p:nvPr/>
        </p:nvSpPr>
        <p:spPr>
          <a:xfrm>
            <a:off x="6763182" y="4641271"/>
            <a:ext cx="125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B47606-27B4-35AE-3F5B-6F49AB2CCD87}"/>
              </a:ext>
            </a:extLst>
          </p:cNvPr>
          <p:cNvCxnSpPr>
            <a:cxnSpLocks/>
          </p:cNvCxnSpPr>
          <p:nvPr/>
        </p:nvCxnSpPr>
        <p:spPr>
          <a:xfrm>
            <a:off x="8349221" y="4419640"/>
            <a:ext cx="1823378" cy="8947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232CAD4-EA09-EFC5-6623-C3AD8C1AC8C5}"/>
              </a:ext>
            </a:extLst>
          </p:cNvPr>
          <p:cNvSpPr txBox="1"/>
          <p:nvPr/>
        </p:nvSpPr>
        <p:spPr>
          <a:xfrm>
            <a:off x="9228583" y="4608659"/>
            <a:ext cx="125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3C8774-8608-A13F-7D57-3281CB2167F3}"/>
              </a:ext>
            </a:extLst>
          </p:cNvPr>
          <p:cNvSpPr/>
          <p:nvPr/>
        </p:nvSpPr>
        <p:spPr>
          <a:xfrm>
            <a:off x="4941112" y="5322694"/>
            <a:ext cx="2427610" cy="5583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Go out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FFE9C1C-F07A-273D-B8E3-A451BFA7610B}"/>
              </a:ext>
            </a:extLst>
          </p:cNvPr>
          <p:cNvSpPr/>
          <p:nvPr/>
        </p:nvSpPr>
        <p:spPr>
          <a:xfrm>
            <a:off x="8632367" y="5331881"/>
            <a:ext cx="2829569" cy="5583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Stay in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059701-A042-0FD6-5A6D-C0CAF81CE5E1}"/>
              </a:ext>
            </a:extLst>
          </p:cNvPr>
          <p:cNvSpPr/>
          <p:nvPr/>
        </p:nvSpPr>
        <p:spPr>
          <a:xfrm>
            <a:off x="707631" y="2350620"/>
            <a:ext cx="10694913" cy="185283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We decide stay in/go out through a series of simple decisions.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209C9B-5ECF-64E1-C6A8-67D262A98B76}"/>
              </a:ext>
            </a:extLst>
          </p:cNvPr>
          <p:cNvSpPr txBox="1">
            <a:spLocks/>
          </p:cNvSpPr>
          <p:nvPr/>
        </p:nvSpPr>
        <p:spPr>
          <a:xfrm>
            <a:off x="11493409" y="6492875"/>
            <a:ext cx="4988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76D7B52E-F83D-1F25-4B66-2B5D9D8625B4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6353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6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418026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9" grpId="0"/>
      <p:bldP spid="10" grpId="0" animBg="1"/>
      <p:bldP spid="12" grpId="0"/>
      <p:bldP spid="14" grpId="0"/>
      <p:bldP spid="15" grpId="0" animBg="1"/>
      <p:bldP spid="16" grpId="0" animBg="1"/>
      <p:bldP spid="18" grpId="0"/>
      <p:bldP spid="20" grpId="0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ADA22-39F9-53AB-398B-C64935BB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What Is a Classification Trees?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89723F-AB55-98B1-4F3A-C9D44A6FAE34}"/>
              </a:ext>
            </a:extLst>
          </p:cNvPr>
          <p:cNvSpPr txBox="1"/>
          <p:nvPr/>
        </p:nvSpPr>
        <p:spPr>
          <a:xfrm>
            <a:off x="453154" y="838728"/>
            <a:ext cx="1058438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/>
              <a:t>Definition</a:t>
            </a:r>
            <a:r>
              <a:rPr lang="en-US" sz="2800" b="1">
                <a:latin typeface="+mn-lt"/>
              </a:rPr>
              <a:t>: </a:t>
            </a:r>
          </a:p>
          <a:p>
            <a:pPr lvl="1"/>
            <a:r>
              <a:rPr lang="en-US" sz="2400"/>
              <a:t>A classification tree is a model that predicts category of a target variable by applying a series of simple, data-driven decision rules.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5EFB27-56AF-BCEA-A62A-AFE7F5514AE1}"/>
              </a:ext>
            </a:extLst>
          </p:cNvPr>
          <p:cNvSpPr txBox="1"/>
          <p:nvPr/>
        </p:nvSpPr>
        <p:spPr>
          <a:xfrm>
            <a:off x="1049139" y="2542271"/>
            <a:ext cx="3618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b="1">
                <a:latin typeface="+mn-lt"/>
              </a:rPr>
              <a:t>Determine Loan Approval</a:t>
            </a:r>
            <a:endParaRPr lang="en-US" sz="1600">
              <a:latin typeface="+mn-lt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A4068C8-545B-B903-6563-CCD847068C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309" t="1513" r="1585" b="2051"/>
          <a:stretch/>
        </p:blipFill>
        <p:spPr bwMode="auto">
          <a:xfrm>
            <a:off x="362615" y="2911603"/>
            <a:ext cx="5547955" cy="376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B30A1F-26D3-482D-9024-A4092EFFCF9E}"/>
              </a:ext>
            </a:extLst>
          </p:cNvPr>
          <p:cNvSpPr txBox="1"/>
          <p:nvPr/>
        </p:nvSpPr>
        <p:spPr>
          <a:xfrm>
            <a:off x="7075723" y="2542271"/>
            <a:ext cx="4052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b="1">
                <a:latin typeface="+mn-lt"/>
              </a:rPr>
              <a:t>Determine High/Low Disease Risks</a:t>
            </a:r>
            <a:endParaRPr lang="en-US" sz="1600">
              <a:latin typeface="+mn-lt"/>
            </a:endParaRPr>
          </a:p>
        </p:txBody>
      </p:sp>
      <p:pic>
        <p:nvPicPr>
          <p:cNvPr id="1030" name="Picture 6" descr="decision tree example for heart attack prevention">
            <a:extLst>
              <a:ext uri="{FF2B5EF4-FFF2-40B4-BE49-F238E27FC236}">
                <a16:creationId xmlns:a16="http://schemas.microsoft.com/office/drawing/2014/main" id="{CE706EF6-3EA5-BC4E-CE1F-3433FF6D1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09" y="2911603"/>
            <a:ext cx="5988829" cy="376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4FAC67-0AAE-A3C6-F3A3-570546B3A337}"/>
              </a:ext>
            </a:extLst>
          </p:cNvPr>
          <p:cNvSpPr txBox="1"/>
          <p:nvPr/>
        </p:nvSpPr>
        <p:spPr>
          <a:xfrm>
            <a:off x="499533" y="210231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/>
              <a:t>Application Example</a:t>
            </a:r>
            <a:r>
              <a:rPr lang="en-US" sz="2800" b="1">
                <a:latin typeface="+mn-lt"/>
              </a:rPr>
              <a:t>: 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125624B-2553-C5D9-7844-47739CB543B6}"/>
              </a:ext>
            </a:extLst>
          </p:cNvPr>
          <p:cNvSpPr txBox="1">
            <a:spLocks/>
          </p:cNvSpPr>
          <p:nvPr/>
        </p:nvSpPr>
        <p:spPr>
          <a:xfrm>
            <a:off x="11493409" y="6492875"/>
            <a:ext cx="4988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2D56F2C-8D24-E70C-98C9-8A63FEE11E85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6353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7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181443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6644F-3889-F1C1-6828-29869464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3BAD8-FE50-7D19-7D96-275EC0885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What Is a Classification Trees?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179DFF-016A-C227-2EAB-A4AECA5E867E}"/>
              </a:ext>
            </a:extLst>
          </p:cNvPr>
          <p:cNvSpPr txBox="1"/>
          <p:nvPr/>
        </p:nvSpPr>
        <p:spPr>
          <a:xfrm>
            <a:off x="453154" y="838728"/>
            <a:ext cx="1058438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/>
              <a:t>Definition</a:t>
            </a:r>
            <a:r>
              <a:rPr lang="en-US" sz="2800" b="1">
                <a:latin typeface="+mn-lt"/>
              </a:rPr>
              <a:t>: </a:t>
            </a:r>
          </a:p>
          <a:p>
            <a:pPr lvl="1"/>
            <a:r>
              <a:rPr lang="en-US" sz="2400"/>
              <a:t>A classification tree is a model that predicts category of a target variable by applying a series of simple, data-driven decision rules.</a:t>
            </a:r>
          </a:p>
          <a:p>
            <a:pPr lvl="1"/>
            <a:endParaRPr lang="en-US" sz="24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Features: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Interpretability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Ease to implement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Flexibility for a variety of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/>
              <a:t>Importance</a:t>
            </a:r>
            <a:r>
              <a:rPr lang="en-US" sz="2400">
                <a:latin typeface="+mn-lt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Classification tree is one of the most important and fundamental models in machine learning and widely used in data</a:t>
            </a:r>
            <a:r>
              <a:rPr lang="zh-CN" altLang="en-US" sz="2400"/>
              <a:t> </a:t>
            </a:r>
            <a:r>
              <a:rPr lang="en-US" altLang="zh-CN" sz="2400"/>
              <a:t>mining</a:t>
            </a:r>
            <a:r>
              <a:rPr lang="en-US" sz="2400"/>
              <a:t>.</a:t>
            </a:r>
          </a:p>
          <a:p>
            <a:pPr lvl="1"/>
            <a:endParaRPr lang="en-US" sz="240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5B5454-A86E-D36E-4586-92774BDFD588}"/>
              </a:ext>
            </a:extLst>
          </p:cNvPr>
          <p:cNvSpPr txBox="1">
            <a:spLocks/>
          </p:cNvSpPr>
          <p:nvPr/>
        </p:nvSpPr>
        <p:spPr>
          <a:xfrm>
            <a:off x="11493409" y="6492875"/>
            <a:ext cx="4988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A017F7A-B6EF-58EB-7315-2EC42FDD0424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6353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8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155222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0DF3D-4E71-D0E0-7D14-6FA8B49E9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3320-2836-2728-A9AD-4942DB46A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Classification Tree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22D662-EEA2-3AD1-F94E-DB3E36CEDA98}"/>
              </a:ext>
            </a:extLst>
          </p:cNvPr>
          <p:cNvGrpSpPr/>
          <p:nvPr/>
        </p:nvGrpSpPr>
        <p:grpSpPr>
          <a:xfrm>
            <a:off x="71085" y="1006911"/>
            <a:ext cx="7404341" cy="5287487"/>
            <a:chOff x="71085" y="1006911"/>
            <a:chExt cx="7404341" cy="528748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837F1CE-6E95-52D1-C576-39F00AE2AA72}"/>
                </a:ext>
              </a:extLst>
            </p:cNvPr>
            <p:cNvSpPr/>
            <p:nvPr/>
          </p:nvSpPr>
          <p:spPr>
            <a:xfrm>
              <a:off x="2237080" y="1006911"/>
              <a:ext cx="2427610" cy="5583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Want to work today?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5A3541D-468F-7BD0-4DE7-B76736824073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 flipH="1">
              <a:off x="1284890" y="1565262"/>
              <a:ext cx="2165995" cy="8947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E7390E-E6F6-67AD-5754-C43847FCDE24}"/>
                </a:ext>
              </a:extLst>
            </p:cNvPr>
            <p:cNvSpPr txBox="1"/>
            <p:nvPr/>
          </p:nvSpPr>
          <p:spPr>
            <a:xfrm>
              <a:off x="1864846" y="1786893"/>
              <a:ext cx="1254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Yes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6D37D86-9DA0-F023-7314-1A7B81730070}"/>
                </a:ext>
              </a:extLst>
            </p:cNvPr>
            <p:cNvSpPr/>
            <p:nvPr/>
          </p:nvSpPr>
          <p:spPr>
            <a:xfrm>
              <a:off x="71085" y="2459979"/>
              <a:ext cx="2427610" cy="55835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Stay in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103734A-1C94-2B6A-02F3-FCEE171765F6}"/>
                </a:ext>
              </a:extLst>
            </p:cNvPr>
            <p:cNvCxnSpPr>
              <a:cxnSpLocks/>
              <a:stCxn id="4" idx="2"/>
              <a:endCxn id="10" idx="0"/>
            </p:cNvCxnSpPr>
            <p:nvPr/>
          </p:nvCxnSpPr>
          <p:spPr>
            <a:xfrm>
              <a:off x="3450885" y="1565262"/>
              <a:ext cx="932328" cy="8947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D591FC-06F3-DFF3-5D6F-D395E6FE3651}"/>
                </a:ext>
              </a:extLst>
            </p:cNvPr>
            <p:cNvSpPr txBox="1"/>
            <p:nvPr/>
          </p:nvSpPr>
          <p:spPr>
            <a:xfrm>
              <a:off x="4330247" y="1754281"/>
              <a:ext cx="1254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No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61B7898-C904-E763-3850-854857C426FE}"/>
                </a:ext>
              </a:extLst>
            </p:cNvPr>
            <p:cNvSpPr/>
            <p:nvPr/>
          </p:nvSpPr>
          <p:spPr>
            <a:xfrm>
              <a:off x="3169408" y="2459978"/>
              <a:ext cx="2427610" cy="5583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Is it sunny today?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A2F263B-94AB-4B3C-DFE5-1A2BF2114C96}"/>
                </a:ext>
              </a:extLst>
            </p:cNvPr>
            <p:cNvCxnSpPr>
              <a:cxnSpLocks/>
              <a:stCxn id="10" idx="2"/>
              <a:endCxn id="15" idx="0"/>
            </p:cNvCxnSpPr>
            <p:nvPr/>
          </p:nvCxnSpPr>
          <p:spPr>
            <a:xfrm flipH="1">
              <a:off x="1757012" y="3018329"/>
              <a:ext cx="2626201" cy="9217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C83584-CE8A-6E96-F57F-61FC89CE98EF}"/>
                </a:ext>
              </a:extLst>
            </p:cNvPr>
            <p:cNvSpPr txBox="1"/>
            <p:nvPr/>
          </p:nvSpPr>
          <p:spPr>
            <a:xfrm>
              <a:off x="2461062" y="3236872"/>
              <a:ext cx="1254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Yes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7BE5175-F0E1-77C7-D13A-D64BE88A80A7}"/>
                </a:ext>
              </a:extLst>
            </p:cNvPr>
            <p:cNvCxnSpPr>
              <a:cxnSpLocks/>
              <a:stCxn id="10" idx="2"/>
              <a:endCxn id="16" idx="0"/>
            </p:cNvCxnSpPr>
            <p:nvPr/>
          </p:nvCxnSpPr>
          <p:spPr>
            <a:xfrm>
              <a:off x="4383213" y="3018329"/>
              <a:ext cx="391731" cy="11893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908161-D104-D34B-B985-8F547B0CFC54}"/>
                </a:ext>
              </a:extLst>
            </p:cNvPr>
            <p:cNvSpPr txBox="1"/>
            <p:nvPr/>
          </p:nvSpPr>
          <p:spPr>
            <a:xfrm>
              <a:off x="4557990" y="3518862"/>
              <a:ext cx="1254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No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08A82D5-678A-DDCE-D500-522416077D23}"/>
                </a:ext>
              </a:extLst>
            </p:cNvPr>
            <p:cNvSpPr/>
            <p:nvPr/>
          </p:nvSpPr>
          <p:spPr>
            <a:xfrm>
              <a:off x="499533" y="3940029"/>
              <a:ext cx="2514958" cy="74807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Go out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DCE4C0E-3F67-1657-C966-2F09A4430917}"/>
                </a:ext>
              </a:extLst>
            </p:cNvPr>
            <p:cNvSpPr/>
            <p:nvPr/>
          </p:nvSpPr>
          <p:spPr>
            <a:xfrm>
              <a:off x="3561139" y="4207637"/>
              <a:ext cx="2427610" cy="5583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Are there any good movies?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4F19462-3DB6-F334-718D-0660A5E9571F}"/>
                </a:ext>
              </a:extLst>
            </p:cNvPr>
            <p:cNvCxnSpPr>
              <a:cxnSpLocks/>
              <a:stCxn id="16" idx="2"/>
              <a:endCxn id="21" idx="0"/>
            </p:cNvCxnSpPr>
            <p:nvPr/>
          </p:nvCxnSpPr>
          <p:spPr>
            <a:xfrm flipH="1">
              <a:off x="2542275" y="4765988"/>
              <a:ext cx="2232669" cy="8921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503B99-80B7-FBE0-59C1-4A6D88B01445}"/>
                </a:ext>
              </a:extLst>
            </p:cNvPr>
            <p:cNvSpPr txBox="1"/>
            <p:nvPr/>
          </p:nvSpPr>
          <p:spPr>
            <a:xfrm>
              <a:off x="3607113" y="5136763"/>
              <a:ext cx="1254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Yes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A8065BE-B569-184F-FAC0-C20BFCABB8D1}"/>
                </a:ext>
              </a:extLst>
            </p:cNvPr>
            <p:cNvCxnSpPr>
              <a:cxnSpLocks/>
              <a:stCxn id="16" idx="2"/>
              <a:endCxn id="22" idx="0"/>
            </p:cNvCxnSpPr>
            <p:nvPr/>
          </p:nvCxnSpPr>
          <p:spPr>
            <a:xfrm>
              <a:off x="4774944" y="4765988"/>
              <a:ext cx="1285698" cy="9700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667267-D91B-27C3-AF07-32BE52ACECEB}"/>
                </a:ext>
              </a:extLst>
            </p:cNvPr>
            <p:cNvSpPr txBox="1"/>
            <p:nvPr/>
          </p:nvSpPr>
          <p:spPr>
            <a:xfrm>
              <a:off x="5504227" y="5101215"/>
              <a:ext cx="1254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No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C3A52B3-3C95-9FB1-406D-3436CB7751F3}"/>
                </a:ext>
              </a:extLst>
            </p:cNvPr>
            <p:cNvSpPr/>
            <p:nvPr/>
          </p:nvSpPr>
          <p:spPr>
            <a:xfrm>
              <a:off x="1328470" y="5658164"/>
              <a:ext cx="2427610" cy="55835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Go out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8837379-1258-B426-CC61-C6075514A612}"/>
                </a:ext>
              </a:extLst>
            </p:cNvPr>
            <p:cNvSpPr/>
            <p:nvPr/>
          </p:nvSpPr>
          <p:spPr>
            <a:xfrm>
              <a:off x="4645857" y="5736047"/>
              <a:ext cx="2829569" cy="55835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Stay in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DE7BC31-9224-898A-2C3A-A1F4F034839A}"/>
              </a:ext>
            </a:extLst>
          </p:cNvPr>
          <p:cNvSpPr/>
          <p:nvPr/>
        </p:nvSpPr>
        <p:spPr>
          <a:xfrm>
            <a:off x="7934724" y="867361"/>
            <a:ext cx="4040392" cy="771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n-lt"/>
              </a:rPr>
              <a:t>Root Node</a:t>
            </a:r>
            <a:r>
              <a:rPr lang="en-US" sz="1800" b="1" i="0">
                <a:solidFill>
                  <a:srgbClr val="000000"/>
                </a:solidFill>
                <a:effectLst/>
                <a:latin typeface="+mn-lt"/>
              </a:rPr>
              <a:t>: </a:t>
            </a:r>
            <a:r>
              <a:rPr lang="en-US" sz="1800" b="0" i="0">
                <a:solidFill>
                  <a:srgbClr val="000000"/>
                </a:solidFill>
                <a:effectLst/>
                <a:latin typeface="+mn-lt"/>
              </a:rPr>
              <a:t>The topmost decision node that includes the entire dataset.</a:t>
            </a:r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9D3E905-2726-320B-69F7-56B985CB7293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 flipV="1">
            <a:off x="4664690" y="1253050"/>
            <a:ext cx="3270034" cy="33037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2CA0123-484D-1166-9AB4-A2C76136C79C}"/>
              </a:ext>
            </a:extLst>
          </p:cNvPr>
          <p:cNvSpPr/>
          <p:nvPr/>
        </p:nvSpPr>
        <p:spPr>
          <a:xfrm>
            <a:off x="7934724" y="1817156"/>
            <a:ext cx="4040392" cy="91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n-lt"/>
              </a:rPr>
              <a:t>Decision Node</a:t>
            </a:r>
            <a:r>
              <a:rPr lang="en-US" sz="1800" b="1" i="0">
                <a:solidFill>
                  <a:srgbClr val="000000"/>
                </a:solidFill>
                <a:effectLst/>
                <a:latin typeface="+mn-lt"/>
              </a:rPr>
              <a:t>: </a:t>
            </a:r>
            <a:r>
              <a:rPr lang="en-US" sz="1800" b="0" i="0">
                <a:solidFill>
                  <a:srgbClr val="000000"/>
                </a:solidFill>
                <a:effectLst/>
                <a:latin typeface="+mn-lt"/>
              </a:rPr>
              <a:t>makes a decision to split the data.</a:t>
            </a:r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BFC8570-9319-B100-93C3-FBC2609436E6}"/>
              </a:ext>
            </a:extLst>
          </p:cNvPr>
          <p:cNvCxnSpPr>
            <a:cxnSpLocks/>
            <a:stCxn id="10" idx="3"/>
            <a:endCxn id="27" idx="1"/>
          </p:cNvCxnSpPr>
          <p:nvPr/>
        </p:nvCxnSpPr>
        <p:spPr>
          <a:xfrm flipV="1">
            <a:off x="5597018" y="2273807"/>
            <a:ext cx="2337706" cy="465347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70F2A26C-C2A6-90D5-D0CF-77FA82F586BB}"/>
              </a:ext>
            </a:extLst>
          </p:cNvPr>
          <p:cNvSpPr/>
          <p:nvPr/>
        </p:nvSpPr>
        <p:spPr>
          <a:xfrm>
            <a:off x="7934721" y="4506787"/>
            <a:ext cx="4040393" cy="10764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1" i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n-lt"/>
              </a:rPr>
              <a:t>Leaf Node/Terminal Node</a:t>
            </a:r>
            <a:r>
              <a:rPr lang="en-US" sz="1800" b="0" i="0">
                <a:solidFill>
                  <a:srgbClr val="000000"/>
                </a:solidFill>
                <a:effectLst/>
                <a:latin typeface="+mn-lt"/>
              </a:rPr>
              <a:t>: A node where no further splitting occurs. </a:t>
            </a:r>
          </a:p>
          <a:p>
            <a:pPr algn="l"/>
            <a:r>
              <a:rPr lang="en-US" sz="1800" b="0" i="0">
                <a:solidFill>
                  <a:srgbClr val="000000"/>
                </a:solidFill>
                <a:effectLst/>
                <a:latin typeface="+mn-lt"/>
              </a:rPr>
              <a:t>It contains the class label to be assigned to new data points.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E91EB70-AB38-9796-9B4A-7530C286C3EA}"/>
              </a:ext>
            </a:extLst>
          </p:cNvPr>
          <p:cNvCxnSpPr>
            <a:cxnSpLocks/>
            <a:stCxn id="22" idx="0"/>
            <a:endCxn id="31" idx="1"/>
          </p:cNvCxnSpPr>
          <p:nvPr/>
        </p:nvCxnSpPr>
        <p:spPr>
          <a:xfrm flipV="1">
            <a:off x="6060642" y="5045033"/>
            <a:ext cx="1874079" cy="691014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61F8CA87-7E10-D272-FCF1-6FC9F5306E7C}"/>
              </a:ext>
            </a:extLst>
          </p:cNvPr>
          <p:cNvSpPr/>
          <p:nvPr/>
        </p:nvSpPr>
        <p:spPr>
          <a:xfrm>
            <a:off x="7934722" y="3281713"/>
            <a:ext cx="4040393" cy="7593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i="0">
                <a:solidFill>
                  <a:srgbClr val="000000"/>
                </a:solidFill>
                <a:effectLst/>
                <a:latin typeface="+mn-lt"/>
              </a:rPr>
              <a:t>Branch</a:t>
            </a:r>
            <a:r>
              <a:rPr lang="en-US" sz="1800" b="0" i="0">
                <a:solidFill>
                  <a:srgbClr val="000000"/>
                </a:solidFill>
                <a:effectLst/>
                <a:latin typeface="+mn-lt"/>
              </a:rPr>
              <a:t>: </a:t>
            </a:r>
            <a:r>
              <a:rPr lang="en-US">
                <a:solidFill>
                  <a:srgbClr val="000000"/>
                </a:solidFill>
              </a:rPr>
              <a:t>connects nodes, show decision path to a leaf node.</a:t>
            </a:r>
            <a:endParaRPr lang="en-US" sz="1800" b="0" i="0">
              <a:solidFill>
                <a:srgbClr val="000000"/>
              </a:solidFill>
              <a:effectLst/>
              <a:latin typeface="+mn-lt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C801BB6-55DA-CE51-DC7E-7640B07F399B}"/>
              </a:ext>
            </a:extLst>
          </p:cNvPr>
          <p:cNvCxnSpPr>
            <a:cxnSpLocks/>
            <a:stCxn id="14" idx="1"/>
            <a:endCxn id="51" idx="1"/>
          </p:cNvCxnSpPr>
          <p:nvPr/>
        </p:nvCxnSpPr>
        <p:spPr>
          <a:xfrm flipV="1">
            <a:off x="4557990" y="3661385"/>
            <a:ext cx="3376732" cy="4214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DB5C3309-9012-3176-3050-20ABB05DE426}"/>
              </a:ext>
            </a:extLst>
          </p:cNvPr>
          <p:cNvSpPr/>
          <p:nvPr/>
        </p:nvSpPr>
        <p:spPr>
          <a:xfrm>
            <a:off x="7934721" y="5830826"/>
            <a:ext cx="4040392" cy="771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1" i="0">
                <a:solidFill>
                  <a:srgbClr val="000000"/>
                </a:solidFill>
                <a:effectLst/>
                <a:latin typeface="+mn-lt"/>
              </a:rPr>
              <a:t>Depth</a:t>
            </a:r>
            <a:r>
              <a:rPr lang="en-US" sz="1800" b="0" i="0">
                <a:solidFill>
                  <a:srgbClr val="000000"/>
                </a:solidFill>
                <a:effectLst/>
                <a:latin typeface="+mn-lt"/>
              </a:rPr>
              <a:t>: The length of the longest path from a node to a leaf.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445864F0-6C87-8708-9FC4-22750D7201E8}"/>
              </a:ext>
            </a:extLst>
          </p:cNvPr>
          <p:cNvSpPr txBox="1">
            <a:spLocks/>
          </p:cNvSpPr>
          <p:nvPr/>
        </p:nvSpPr>
        <p:spPr>
          <a:xfrm>
            <a:off x="11493409" y="6492875"/>
            <a:ext cx="4988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6EA3D511-9343-6B75-4D6A-C7756BDFE705}"/>
              </a:ext>
            </a:extLst>
          </p:cNvPr>
          <p:cNvSpPr txBox="1">
            <a:spLocks/>
          </p:cNvSpPr>
          <p:nvPr/>
        </p:nvSpPr>
        <p:spPr>
          <a:xfrm>
            <a:off x="11493408" y="6492875"/>
            <a:ext cx="6353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3CC3A-13D7-054F-B60C-B0B8293A9B28}" type="slidenum">
              <a:rPr lang="en-US" smtClean="0"/>
              <a:pPr/>
              <a:t>9</a:t>
            </a:fld>
            <a:r>
              <a:rPr lang="en-US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137439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31" grpId="0" animBg="1"/>
      <p:bldP spid="51" grpId="0" animBg="1"/>
      <p:bldP spid="68" grpId="0" animBg="1"/>
    </p:bldLst>
  </p:timing>
</p:sld>
</file>

<file path=ppt/theme/theme1.xml><?xml version="1.0" encoding="utf-8"?>
<a:theme xmlns:a="http://schemas.openxmlformats.org/drawingml/2006/main" name="2_Custom Design">
  <a:themeElements>
    <a:clrScheme name="Xavier 2023">
      <a:dk1>
        <a:srgbClr val="000000"/>
      </a:dk1>
      <a:lt1>
        <a:srgbClr val="FFFFFF"/>
      </a:lt1>
      <a:dk2>
        <a:srgbClr val="0C2340"/>
      </a:dk2>
      <a:lt2>
        <a:srgbClr val="1A1AFF"/>
      </a:lt2>
      <a:accent1>
        <a:srgbClr val="D7D3CC"/>
      </a:accent1>
      <a:accent2>
        <a:srgbClr val="FCD612"/>
      </a:accent2>
      <a:accent3>
        <a:srgbClr val="9EA1A2"/>
      </a:accent3>
      <a:accent4>
        <a:srgbClr val="0033A0"/>
      </a:accent4>
      <a:accent5>
        <a:srgbClr val="61ABE8"/>
      </a:accent5>
      <a:accent6>
        <a:srgbClr val="D8B0E0"/>
      </a:accent6>
      <a:hlink>
        <a:srgbClr val="EDB04F"/>
      </a:hlink>
      <a:folHlink>
        <a:srgbClr val="93DEA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avier More widescreen" id="{03CF0D39-9AA7-BB4E-A11E-E43040896CCC}" vid="{B42DE4F5-E80F-0F41-8A99-99E0762B9AA1}"/>
    </a:ext>
  </a:extLst>
</a:theme>
</file>

<file path=ppt/theme/theme2.xml><?xml version="1.0" encoding="utf-8"?>
<a:theme xmlns:a="http://schemas.openxmlformats.org/drawingml/2006/main" name="3_Custom Design">
  <a:themeElements>
    <a:clrScheme name="Xavier 2023">
      <a:dk1>
        <a:srgbClr val="000000"/>
      </a:dk1>
      <a:lt1>
        <a:srgbClr val="FFFFFF"/>
      </a:lt1>
      <a:dk2>
        <a:srgbClr val="0C2340"/>
      </a:dk2>
      <a:lt2>
        <a:srgbClr val="1A1AFF"/>
      </a:lt2>
      <a:accent1>
        <a:srgbClr val="D7D3CC"/>
      </a:accent1>
      <a:accent2>
        <a:srgbClr val="FCD612"/>
      </a:accent2>
      <a:accent3>
        <a:srgbClr val="9EA1A2"/>
      </a:accent3>
      <a:accent4>
        <a:srgbClr val="0033A0"/>
      </a:accent4>
      <a:accent5>
        <a:srgbClr val="61ABE8"/>
      </a:accent5>
      <a:accent6>
        <a:srgbClr val="D8B0E0"/>
      </a:accent6>
      <a:hlink>
        <a:srgbClr val="EDB04F"/>
      </a:hlink>
      <a:folHlink>
        <a:srgbClr val="93DEA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avier More widescreen" id="{03CF0D39-9AA7-BB4E-A11E-E43040896CCC}" vid="{B42DE4F5-E80F-0F41-8A99-99E0762B9AA1}"/>
    </a:ext>
  </a:extLst>
</a:theme>
</file>

<file path=ppt/theme/theme3.xml><?xml version="1.0" encoding="utf-8"?>
<a:theme xmlns:a="http://schemas.openxmlformats.org/drawingml/2006/main" name="4_Custom Design">
  <a:themeElements>
    <a:clrScheme name="Xavier 2023">
      <a:dk1>
        <a:srgbClr val="000000"/>
      </a:dk1>
      <a:lt1>
        <a:srgbClr val="FFFFFF"/>
      </a:lt1>
      <a:dk2>
        <a:srgbClr val="0C2340"/>
      </a:dk2>
      <a:lt2>
        <a:srgbClr val="1A1AFF"/>
      </a:lt2>
      <a:accent1>
        <a:srgbClr val="D7D3CC"/>
      </a:accent1>
      <a:accent2>
        <a:srgbClr val="FCD612"/>
      </a:accent2>
      <a:accent3>
        <a:srgbClr val="9EA1A2"/>
      </a:accent3>
      <a:accent4>
        <a:srgbClr val="0033A0"/>
      </a:accent4>
      <a:accent5>
        <a:srgbClr val="61ABE8"/>
      </a:accent5>
      <a:accent6>
        <a:srgbClr val="D8B0E0"/>
      </a:accent6>
      <a:hlink>
        <a:srgbClr val="EDB04F"/>
      </a:hlink>
      <a:folHlink>
        <a:srgbClr val="93DEA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avier More widescreen" id="{03CF0D39-9AA7-BB4E-A11E-E43040896CCC}" vid="{B42DE4F5-E80F-0F41-8A99-99E0762B9AA1}"/>
    </a:ext>
  </a:extLst>
</a:theme>
</file>

<file path=ppt/theme/theme4.xml><?xml version="1.0" encoding="utf-8"?>
<a:theme xmlns:a="http://schemas.openxmlformats.org/drawingml/2006/main" name="7_Custom Design">
  <a:themeElements>
    <a:clrScheme name="Xavier 2023">
      <a:dk1>
        <a:srgbClr val="000000"/>
      </a:dk1>
      <a:lt1>
        <a:srgbClr val="FFFFFF"/>
      </a:lt1>
      <a:dk2>
        <a:srgbClr val="0C2340"/>
      </a:dk2>
      <a:lt2>
        <a:srgbClr val="1A1AFF"/>
      </a:lt2>
      <a:accent1>
        <a:srgbClr val="D7D3CC"/>
      </a:accent1>
      <a:accent2>
        <a:srgbClr val="FCD612"/>
      </a:accent2>
      <a:accent3>
        <a:srgbClr val="9EA1A2"/>
      </a:accent3>
      <a:accent4>
        <a:srgbClr val="0033A0"/>
      </a:accent4>
      <a:accent5>
        <a:srgbClr val="61ABE8"/>
      </a:accent5>
      <a:accent6>
        <a:srgbClr val="D8B0E0"/>
      </a:accent6>
      <a:hlink>
        <a:srgbClr val="EDB04F"/>
      </a:hlink>
      <a:folHlink>
        <a:srgbClr val="93DEA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avier More widescreen" id="{03CF0D39-9AA7-BB4E-A11E-E43040896CCC}" vid="{D60C3478-5435-E24A-9A12-CB9F6927020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Xavier 2023">
    <a:dk1>
      <a:srgbClr val="000000"/>
    </a:dk1>
    <a:lt1>
      <a:srgbClr val="FFFFFF"/>
    </a:lt1>
    <a:dk2>
      <a:srgbClr val="0C2340"/>
    </a:dk2>
    <a:lt2>
      <a:srgbClr val="1A1AFF"/>
    </a:lt2>
    <a:accent1>
      <a:srgbClr val="D7D3CC"/>
    </a:accent1>
    <a:accent2>
      <a:srgbClr val="FCD612"/>
    </a:accent2>
    <a:accent3>
      <a:srgbClr val="9EA1A2"/>
    </a:accent3>
    <a:accent4>
      <a:srgbClr val="0033A0"/>
    </a:accent4>
    <a:accent5>
      <a:srgbClr val="61ABE8"/>
    </a:accent5>
    <a:accent6>
      <a:srgbClr val="D8B0E0"/>
    </a:accent6>
    <a:hlink>
      <a:srgbClr val="EDB04F"/>
    </a:hlink>
    <a:folHlink>
      <a:srgbClr val="93DEA8"/>
    </a:folHlink>
  </a:clrScheme>
</a:themeOverride>
</file>

<file path=ppt/theme/themeOverride2.xml><?xml version="1.0" encoding="utf-8"?>
<a:themeOverride xmlns:a="http://schemas.openxmlformats.org/drawingml/2006/main">
  <a:clrScheme name="Xavier 2023">
    <a:dk1>
      <a:srgbClr val="000000"/>
    </a:dk1>
    <a:lt1>
      <a:srgbClr val="FFFFFF"/>
    </a:lt1>
    <a:dk2>
      <a:srgbClr val="0C2340"/>
    </a:dk2>
    <a:lt2>
      <a:srgbClr val="1A1AFF"/>
    </a:lt2>
    <a:accent1>
      <a:srgbClr val="D7D3CC"/>
    </a:accent1>
    <a:accent2>
      <a:srgbClr val="FCD612"/>
    </a:accent2>
    <a:accent3>
      <a:srgbClr val="9EA1A2"/>
    </a:accent3>
    <a:accent4>
      <a:srgbClr val="0033A0"/>
    </a:accent4>
    <a:accent5>
      <a:srgbClr val="61ABE8"/>
    </a:accent5>
    <a:accent6>
      <a:srgbClr val="D8B0E0"/>
    </a:accent6>
    <a:hlink>
      <a:srgbClr val="EDB04F"/>
    </a:hlink>
    <a:folHlink>
      <a:srgbClr val="93DEA8"/>
    </a:folHlink>
  </a:clrScheme>
</a:themeOverride>
</file>

<file path=ppt/theme/themeOverride3.xml><?xml version="1.0" encoding="utf-8"?>
<a:themeOverride xmlns:a="http://schemas.openxmlformats.org/drawingml/2006/main">
  <a:clrScheme name="Xavier 2023">
    <a:dk1>
      <a:srgbClr val="000000"/>
    </a:dk1>
    <a:lt1>
      <a:srgbClr val="FFFFFF"/>
    </a:lt1>
    <a:dk2>
      <a:srgbClr val="0C2340"/>
    </a:dk2>
    <a:lt2>
      <a:srgbClr val="1A1AFF"/>
    </a:lt2>
    <a:accent1>
      <a:srgbClr val="D7D3CC"/>
    </a:accent1>
    <a:accent2>
      <a:srgbClr val="FCD612"/>
    </a:accent2>
    <a:accent3>
      <a:srgbClr val="9EA1A2"/>
    </a:accent3>
    <a:accent4>
      <a:srgbClr val="0033A0"/>
    </a:accent4>
    <a:accent5>
      <a:srgbClr val="61ABE8"/>
    </a:accent5>
    <a:accent6>
      <a:srgbClr val="D8B0E0"/>
    </a:accent6>
    <a:hlink>
      <a:srgbClr val="EDB04F"/>
    </a:hlink>
    <a:folHlink>
      <a:srgbClr val="93DEA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2038</Words>
  <Application>Microsoft Macintosh PowerPoint</Application>
  <PresentationFormat>Widescreen</PresentationFormat>
  <Paragraphs>448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PP Neue Montreal</vt:lpstr>
      <vt:lpstr>PP Neue Montreal Medium</vt:lpstr>
      <vt:lpstr>Aptos</vt:lpstr>
      <vt:lpstr>Arial</vt:lpstr>
      <vt:lpstr>Calibri</vt:lpstr>
      <vt:lpstr>Cambria Math</vt:lpstr>
      <vt:lpstr>Helvetica</vt:lpstr>
      <vt:lpstr>Helvetica Neue</vt:lpstr>
      <vt:lpstr>Times New Roman</vt:lpstr>
      <vt:lpstr>2_Custom Design</vt:lpstr>
      <vt:lpstr>3_Custom Design</vt:lpstr>
      <vt:lpstr>4_Custom Design</vt:lpstr>
      <vt:lpstr>7_Custom Design</vt:lpstr>
      <vt:lpstr>PowerPoint Presentation</vt:lpstr>
      <vt:lpstr>Research Overview</vt:lpstr>
      <vt:lpstr>Research Pipelines</vt:lpstr>
      <vt:lpstr>Introduction to  Classification Tree</vt:lpstr>
      <vt:lpstr>Main topics</vt:lpstr>
      <vt:lpstr>Intro Example: Stay in / go out today?</vt:lpstr>
      <vt:lpstr>What Is a Classification Trees?</vt:lpstr>
      <vt:lpstr>What Is a Classification Trees?</vt:lpstr>
      <vt:lpstr>Structure of Classification Tree</vt:lpstr>
      <vt:lpstr>Toy Example: MBA Admission</vt:lpstr>
      <vt:lpstr>Demo: Building a Classification Tree</vt:lpstr>
      <vt:lpstr>Demo: Building a Classification Tree</vt:lpstr>
      <vt:lpstr>Demo: Building a Classification Tree</vt:lpstr>
      <vt:lpstr>Fit Classification Tree Model</vt:lpstr>
      <vt:lpstr>The underlying idea of classification trees</vt:lpstr>
      <vt:lpstr>The Key Questions</vt:lpstr>
      <vt:lpstr>Which variable to split?</vt:lpstr>
      <vt:lpstr>Which value to choose?</vt:lpstr>
      <vt:lpstr>Determining the Best Split: Impurity Measures</vt:lpstr>
      <vt:lpstr>Determining the Best Split: Impurity Measures</vt:lpstr>
      <vt:lpstr>Determining the Best Split: Impurity Measures</vt:lpstr>
      <vt:lpstr>Determining the Best Split: Impurity Measures</vt:lpstr>
      <vt:lpstr>Determining the Best Split: Impurity Measures</vt:lpstr>
      <vt:lpstr>Which value to choose?</vt:lpstr>
      <vt:lpstr>Which variable to split?</vt:lpstr>
      <vt:lpstr>How to split?</vt:lpstr>
      <vt:lpstr>When should we stop?</vt:lpstr>
      <vt:lpstr>When should we stop?</vt:lpstr>
      <vt:lpstr>Decision Rules in the End Nodes</vt:lpstr>
      <vt:lpstr>Prediction with Classification Tree</vt:lpstr>
      <vt:lpstr>Will SpongeBob be admitted?</vt:lpstr>
      <vt:lpstr>Make Prediction with Fitted Model</vt:lpstr>
      <vt:lpstr>Model Performance Assessment</vt:lpstr>
      <vt:lpstr>Assess Model Prediction Performance</vt:lpstr>
      <vt:lpstr>Summary</vt:lpstr>
      <vt:lpstr>See you next week!</vt:lpstr>
      <vt:lpstr>Teaching Interests</vt:lpstr>
      <vt:lpstr>Potential New Courses for Xavier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Jiantong Wang</dc:creator>
  <cp:lastModifiedBy>Wang, Jiantong (wang5jt)</cp:lastModifiedBy>
  <cp:revision>2</cp:revision>
  <cp:lastPrinted>2025-01-05T22:04:57Z</cp:lastPrinted>
  <dcterms:created xsi:type="dcterms:W3CDTF">2024-12-31T20:22:04Z</dcterms:created>
  <dcterms:modified xsi:type="dcterms:W3CDTF">2025-01-14T20:12:57Z</dcterms:modified>
</cp:coreProperties>
</file>